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4" r:id="rId2"/>
    <p:sldId id="282" r:id="rId3"/>
    <p:sldId id="283" r:id="rId4"/>
    <p:sldId id="284" r:id="rId5"/>
    <p:sldId id="320" r:id="rId6"/>
    <p:sldId id="285" r:id="rId7"/>
    <p:sldId id="286" r:id="rId8"/>
    <p:sldId id="287" r:id="rId9"/>
    <p:sldId id="288" r:id="rId10"/>
    <p:sldId id="289" r:id="rId11"/>
    <p:sldId id="321" r:id="rId12"/>
    <p:sldId id="290" r:id="rId13"/>
    <p:sldId id="322"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4660"/>
  </p:normalViewPr>
  <p:slideViewPr>
    <p:cSldViewPr>
      <p:cViewPr>
        <p:scale>
          <a:sx n="80" d="100"/>
          <a:sy n="80" d="100"/>
        </p:scale>
        <p:origin x="-76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1"/>
            <a:ext cx="9144000" cy="3539430"/>
          </a:xfrm>
          <a:prstGeom prst="rect">
            <a:avLst/>
          </a:prstGeom>
        </p:spPr>
        <p:txBody>
          <a:bodyPr wrap="square">
            <a:spAutoFit/>
          </a:bodyPr>
          <a:lstStyle/>
          <a:p>
            <a:pPr algn="ctr" rtl="1"/>
            <a:r>
              <a:rPr lang="ar-IQ" sz="3200" b="1" dirty="0" smtClean="0">
                <a:solidFill>
                  <a:srgbClr val="2350CF"/>
                </a:solidFill>
                <a:cs typeface="+mj-cs"/>
              </a:rPr>
              <a:t>انتاج </a:t>
            </a:r>
            <a:r>
              <a:rPr lang="ar-IQ" sz="3200" b="1" dirty="0">
                <a:solidFill>
                  <a:srgbClr val="2350CF"/>
                </a:solidFill>
                <a:cs typeface="+mj-cs"/>
              </a:rPr>
              <a:t>خضر/</a:t>
            </a:r>
            <a:r>
              <a:rPr lang="en-US" sz="3200" b="1" dirty="0">
                <a:solidFill>
                  <a:srgbClr val="2350CF"/>
                </a:solidFill>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solidFill>
                  <a:srgbClr val="FF0000"/>
                </a:solidFill>
                <a:cs typeface="+mj-cs"/>
              </a:rPr>
              <a:t>قسم البستنة وهندسة الحدائق</a:t>
            </a:r>
          </a:p>
          <a:p>
            <a:pPr algn="ctr" rtl="1"/>
            <a:r>
              <a:rPr lang="ar-IQ" sz="3200" dirty="0">
                <a:cs typeface="+mj-cs"/>
              </a:rPr>
              <a:t>كلية </a:t>
            </a:r>
            <a:r>
              <a:rPr lang="ar-IQ" sz="3200" dirty="0" smtClean="0">
                <a:cs typeface="+mj-cs"/>
              </a:rPr>
              <a:t>الزراعة-</a:t>
            </a:r>
            <a:r>
              <a:rPr lang="ar-IQ" sz="3200" dirty="0" smtClean="0">
                <a:solidFill>
                  <a:srgbClr val="FF0000"/>
                </a:solidFill>
                <a:cs typeface="+mj-cs"/>
              </a:rPr>
              <a:t>جامعة </a:t>
            </a:r>
            <a:r>
              <a:rPr lang="ar-IQ" sz="3200" dirty="0">
                <a:solidFill>
                  <a:srgbClr val="FF0000"/>
                </a:solidFill>
                <a:cs typeface="+mj-cs"/>
              </a:rPr>
              <a:t>البصرة</a:t>
            </a:r>
          </a:p>
          <a:p>
            <a:pPr algn="ctr" rtl="1"/>
            <a:r>
              <a:rPr lang="ar-IQ" sz="3200" dirty="0" smtClean="0">
                <a:cs typeface="+mj-cs"/>
              </a:rPr>
              <a:t>البصرة-</a:t>
            </a:r>
            <a:r>
              <a:rPr lang="ar-IQ" sz="3200" dirty="0" smtClean="0">
                <a:solidFill>
                  <a:srgbClr val="FF0000"/>
                </a:solidFill>
                <a:cs typeface="+mj-cs"/>
              </a:rPr>
              <a:t>العراق</a:t>
            </a:r>
            <a:endParaRPr lang="ar-IQ" sz="3200" dirty="0">
              <a:solidFill>
                <a:srgbClr val="FF0000"/>
              </a:solidFill>
              <a:cs typeface="+mj-cs"/>
            </a:endParaRPr>
          </a:p>
          <a:p>
            <a:pPr algn="ctr" rtl="1"/>
            <a:r>
              <a:rPr lang="en-US" sz="3200" dirty="0" smtClean="0">
                <a:solidFill>
                  <a:srgbClr val="FF0000"/>
                </a:solidFill>
                <a:cs typeface="+mj-cs"/>
              </a:rPr>
              <a:t>2022 </a:t>
            </a:r>
            <a:r>
              <a:rPr lang="en-US" sz="3200" dirty="0">
                <a:solidFill>
                  <a:srgbClr val="FF0000"/>
                </a:solidFill>
                <a:cs typeface="+mj-cs"/>
              </a:rPr>
              <a:t>– </a:t>
            </a:r>
            <a:r>
              <a:rPr lang="en-US" sz="3200" dirty="0" smtClean="0">
                <a:solidFill>
                  <a:srgbClr val="FF0000"/>
                </a:solidFill>
                <a:cs typeface="+mj-cs"/>
              </a:rPr>
              <a:t>2021 </a:t>
            </a:r>
            <a:endParaRPr lang="ar-IQ" sz="3200" dirty="0">
              <a:solidFill>
                <a:srgbClr val="FF0000"/>
              </a:solidFill>
              <a:cs typeface="+mj-cs"/>
            </a:endParaRPr>
          </a:p>
          <a:p>
            <a:pPr algn="ctr"/>
            <a:r>
              <a:rPr lang="en-US" sz="3200" dirty="0">
                <a:cs typeface="+mj-cs"/>
              </a:rPr>
              <a:t>albayatyNawal@gmail.com</a:t>
            </a: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2500" y="673101"/>
            <a:ext cx="1079500" cy="1079500"/>
          </a:xfrm>
          <a:prstGeom prst="rect">
            <a:avLst/>
          </a:prstGeom>
          <a:noFill/>
          <a:ln>
            <a:noFill/>
          </a:ln>
        </p:spPr>
      </p:pic>
      <p:pic>
        <p:nvPicPr>
          <p:cNvPr id="4" name="صورة 1"/>
          <p:cNvPicPr/>
          <p:nvPr/>
        </p:nvPicPr>
        <p:blipFill>
          <a:blip r:embed="rId3" cstate="print">
            <a:extLst>
              <a:ext uri="{28A0092B-C50C-407E-A947-70E740481C1C}">
                <a14:useLocalDpi xmlns:a14="http://schemas.microsoft.com/office/drawing/2010/main" val="0"/>
              </a:ext>
            </a:extLst>
          </a:blip>
          <a:stretch>
            <a:fillRect/>
          </a:stretch>
        </p:blipFill>
        <p:spPr>
          <a:xfrm>
            <a:off x="4875568" y="990600"/>
            <a:ext cx="624205" cy="619125"/>
          </a:xfrm>
          <a:prstGeom prst="rect">
            <a:avLst/>
          </a:prstGeom>
        </p:spPr>
      </p:pic>
    </p:spTree>
    <p:extLst>
      <p:ext uri="{BB962C8B-B14F-4D97-AF65-F5344CB8AC3E}">
        <p14:creationId xmlns:p14="http://schemas.microsoft.com/office/powerpoint/2010/main" val="1058915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pPr>
            <a:r>
              <a:rPr lang="ar-IQ" sz="2400" b="1" dirty="0" smtClean="0">
                <a:cs typeface="+mj-cs"/>
              </a:rPr>
              <a:t>المناخ الملائم</a:t>
            </a:r>
          </a:p>
          <a:p>
            <a:pPr marL="177800" indent="-177800" algn="just" rtl="1">
              <a:lnSpc>
                <a:spcPct val="170000"/>
              </a:lnSpc>
              <a:buFontTx/>
              <a:buChar char="-"/>
            </a:pPr>
            <a:r>
              <a:rPr lang="ar-IQ" sz="2400" dirty="0">
                <a:cs typeface="+mj-cs"/>
              </a:rPr>
              <a:t>يتطلب نمو النبات والحصول على حاصل وفير كمية كافية من الامطار الساقطة </a:t>
            </a:r>
            <a:endParaRPr lang="ar-IQ" sz="2400" dirty="0" smtClean="0">
              <a:cs typeface="+mj-cs"/>
            </a:endParaRPr>
          </a:p>
          <a:p>
            <a:pPr marL="177800" indent="-177800" algn="just" rtl="1">
              <a:lnSpc>
                <a:spcPct val="170000"/>
              </a:lnSpc>
              <a:buFontTx/>
              <a:buChar char="-"/>
            </a:pPr>
            <a:r>
              <a:rPr lang="ar-IQ" sz="2400" dirty="0" smtClean="0">
                <a:cs typeface="+mj-cs"/>
              </a:rPr>
              <a:t>وان </a:t>
            </a:r>
            <a:r>
              <a:rPr lang="ar-IQ" sz="2400" dirty="0">
                <a:cs typeface="+mj-cs"/>
              </a:rPr>
              <a:t>تكون موزعة بانتظام اثناء </a:t>
            </a:r>
            <a:r>
              <a:rPr lang="ar-IQ" sz="2400" dirty="0" smtClean="0">
                <a:cs typeface="+mj-cs"/>
              </a:rPr>
              <a:t>الموسم</a:t>
            </a:r>
          </a:p>
          <a:p>
            <a:pPr marL="177800" indent="-177800" algn="just" rtl="1">
              <a:lnSpc>
                <a:spcPct val="170000"/>
              </a:lnSpc>
              <a:buFontTx/>
              <a:buChar char="-"/>
            </a:pPr>
            <a:r>
              <a:rPr lang="ar-IQ" sz="2400" dirty="0" smtClean="0">
                <a:cs typeface="+mj-cs"/>
              </a:rPr>
              <a:t>وتؤدي </a:t>
            </a:r>
            <a:r>
              <a:rPr lang="ar-IQ" sz="2400" dirty="0">
                <a:cs typeface="+mj-cs"/>
              </a:rPr>
              <a:t>قلة الرطوبة اثناء الجو الحار الى عدم نمو النبات وقلة الحاصل</a:t>
            </a:r>
            <a:r>
              <a:rPr lang="ar-IQ" sz="2400" dirty="0" smtClean="0">
                <a:cs typeface="+mj-cs"/>
              </a:rPr>
              <a:t>, </a:t>
            </a:r>
          </a:p>
          <a:p>
            <a:pPr marL="177800" indent="-177800" algn="just" rtl="1">
              <a:lnSpc>
                <a:spcPct val="170000"/>
              </a:lnSpc>
              <a:buFontTx/>
              <a:buChar char="-"/>
            </a:pPr>
            <a:r>
              <a:rPr lang="ar-IQ" sz="2400" dirty="0" smtClean="0"/>
              <a:t>وقد تسبب ايضا </a:t>
            </a:r>
            <a:r>
              <a:rPr lang="ar-IQ" sz="2400" dirty="0"/>
              <a:t>الى قصر السلاميات </a:t>
            </a:r>
            <a:endParaRPr lang="ar-IQ" sz="2400" dirty="0" smtClean="0"/>
          </a:p>
          <a:p>
            <a:pPr marL="177800" indent="-177800" algn="just" rtl="1">
              <a:lnSpc>
                <a:spcPct val="170000"/>
              </a:lnSpc>
              <a:buFontTx/>
              <a:buChar char="-"/>
            </a:pPr>
            <a:r>
              <a:rPr lang="ar-IQ" sz="2400" dirty="0" smtClean="0"/>
              <a:t>وتؤثر </a:t>
            </a:r>
            <a:r>
              <a:rPr lang="ar-IQ" sz="2400" dirty="0"/>
              <a:t>في اغلفة العرانيس وزيادة حجم حبوب الذرة الحلوة،</a:t>
            </a:r>
            <a:r>
              <a:rPr lang="ar-IQ" sz="2400" dirty="0" smtClean="0">
                <a:cs typeface="+mj-cs"/>
              </a:rPr>
              <a:t> </a:t>
            </a:r>
          </a:p>
          <a:p>
            <a:pPr marL="0" indent="0" algn="just" rtl="1">
              <a:buNone/>
            </a:pPr>
            <a:endParaRPr lang="ar-IQ" dirty="0"/>
          </a:p>
        </p:txBody>
      </p:sp>
    </p:spTree>
    <p:extLst>
      <p:ext uri="{BB962C8B-B14F-4D97-AF65-F5344CB8AC3E}">
        <p14:creationId xmlns:p14="http://schemas.microsoft.com/office/powerpoint/2010/main" val="4026094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lnSpcReduction="20000"/>
          </a:bodyPr>
          <a:lstStyle/>
          <a:p>
            <a:pPr marL="177800" indent="-177800" algn="just" rtl="1">
              <a:lnSpc>
                <a:spcPct val="170000"/>
              </a:lnSpc>
              <a:buFontTx/>
              <a:buChar char="-"/>
            </a:pPr>
            <a:r>
              <a:rPr lang="ar-IQ" sz="2400" b="1" dirty="0" smtClean="0">
                <a:cs typeface="+mj-cs"/>
              </a:rPr>
              <a:t>المناخ الملائم</a:t>
            </a:r>
          </a:p>
          <a:p>
            <a:pPr marL="177800" indent="-177800" algn="just" rtl="1">
              <a:lnSpc>
                <a:spcPct val="170000"/>
              </a:lnSpc>
              <a:buFontTx/>
              <a:buChar char="-"/>
            </a:pPr>
            <a:r>
              <a:rPr lang="ar-IQ" sz="2400" dirty="0" smtClean="0">
                <a:cs typeface="+mj-cs"/>
              </a:rPr>
              <a:t>ويحتاج </a:t>
            </a:r>
            <a:r>
              <a:rPr lang="ar-IQ" sz="2400" dirty="0">
                <a:cs typeface="+mj-cs"/>
              </a:rPr>
              <a:t>النبات الى توفر رطوبة جيدة في التربة خاصة في الفترة الحرجة التي تسبق تكون الحرير </a:t>
            </a:r>
            <a:r>
              <a:rPr lang="en-US" sz="2400" dirty="0">
                <a:cs typeface="+mj-cs"/>
              </a:rPr>
              <a:t>Silk</a:t>
            </a:r>
            <a:r>
              <a:rPr lang="ar-IQ" sz="2400" dirty="0">
                <a:cs typeface="+mj-cs"/>
              </a:rPr>
              <a:t>، </a:t>
            </a:r>
            <a:endParaRPr lang="ar-IQ" sz="2400" dirty="0" smtClean="0">
              <a:cs typeface="+mj-cs"/>
            </a:endParaRPr>
          </a:p>
          <a:p>
            <a:pPr marL="177800" indent="-177800" algn="just" rtl="1">
              <a:lnSpc>
                <a:spcPct val="170000"/>
              </a:lnSpc>
              <a:buFontTx/>
              <a:buChar char="-"/>
            </a:pPr>
            <a:r>
              <a:rPr lang="ar-IQ" sz="2400" dirty="0" smtClean="0">
                <a:cs typeface="+mj-cs"/>
              </a:rPr>
              <a:t>وتؤثر </a:t>
            </a:r>
            <a:r>
              <a:rPr lang="ar-IQ" sz="2400" dirty="0">
                <a:cs typeface="+mj-cs"/>
              </a:rPr>
              <a:t>الامطار الشديدة على تزهير وحاصل النباتات، </a:t>
            </a:r>
            <a:r>
              <a:rPr lang="ar-IQ" sz="2400" dirty="0" smtClean="0">
                <a:cs typeface="+mj-cs"/>
              </a:rPr>
              <a:t>وتعيق </a:t>
            </a:r>
            <a:r>
              <a:rPr lang="ar-IQ" sz="2400" dirty="0">
                <a:cs typeface="+mj-cs"/>
              </a:rPr>
              <a:t>الرطوبة الزائدة في التربة نمو وتطور النباتات، </a:t>
            </a:r>
            <a:endParaRPr lang="ar-IQ" sz="2400" dirty="0" smtClean="0">
              <a:cs typeface="+mj-cs"/>
            </a:endParaRPr>
          </a:p>
          <a:p>
            <a:pPr marL="177800" indent="-177800" algn="just" rtl="1">
              <a:lnSpc>
                <a:spcPct val="170000"/>
              </a:lnSpc>
              <a:buFontTx/>
              <a:buChar char="-"/>
            </a:pPr>
            <a:r>
              <a:rPr lang="ar-IQ" sz="2400" dirty="0" smtClean="0">
                <a:cs typeface="+mj-cs"/>
              </a:rPr>
              <a:t>وتسبب </a:t>
            </a:r>
            <a:r>
              <a:rPr lang="ar-IQ" sz="2400" dirty="0">
                <a:cs typeface="+mj-cs"/>
              </a:rPr>
              <a:t>الرياح الجافة الساخنة انخفاض كمية حبوب اللقاح المتوفرة لعملية الاخصاب, </a:t>
            </a:r>
            <a:endParaRPr lang="ar-IQ" sz="2400" dirty="0" smtClean="0">
              <a:cs typeface="+mj-cs"/>
            </a:endParaRPr>
          </a:p>
          <a:p>
            <a:pPr marL="177800" indent="-177800" algn="just" rtl="1">
              <a:lnSpc>
                <a:spcPct val="170000"/>
              </a:lnSpc>
              <a:buFontTx/>
              <a:buChar char="-"/>
            </a:pPr>
            <a:r>
              <a:rPr lang="ar-IQ" sz="2400" dirty="0" smtClean="0">
                <a:cs typeface="+mj-cs"/>
              </a:rPr>
              <a:t>وتؤدي </a:t>
            </a:r>
            <a:r>
              <a:rPr lang="ar-IQ" sz="2400" dirty="0">
                <a:cs typeface="+mj-cs"/>
              </a:rPr>
              <a:t>الرياح الشديدة الى انتشار حبوب اللقاح وعدم حدوث الاخصاب </a:t>
            </a:r>
            <a:r>
              <a:rPr lang="ar-IQ" sz="2400" dirty="0" smtClean="0">
                <a:cs typeface="+mj-cs"/>
              </a:rPr>
              <a:t>بالاعضاء </a:t>
            </a:r>
            <a:r>
              <a:rPr lang="ar-IQ" sz="2400" dirty="0">
                <a:cs typeface="+mj-cs"/>
              </a:rPr>
              <a:t>الانثوية (الحرير) بالاجزاء السفلى.</a:t>
            </a:r>
            <a:endParaRPr lang="en-US" sz="2400" dirty="0" smtClean="0">
              <a:cs typeface="+mj-cs"/>
            </a:endParaRPr>
          </a:p>
          <a:p>
            <a:pPr marL="0" indent="0" algn="just" rtl="1">
              <a:buNone/>
            </a:pPr>
            <a:endParaRPr lang="ar-IQ" dirty="0"/>
          </a:p>
        </p:txBody>
      </p:sp>
    </p:spTree>
    <p:extLst>
      <p:ext uri="{BB962C8B-B14F-4D97-AF65-F5344CB8AC3E}">
        <p14:creationId xmlns:p14="http://schemas.microsoft.com/office/powerpoint/2010/main" val="3050072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pPr>
            <a:r>
              <a:rPr lang="ar-IQ" sz="2400" b="1" dirty="0" smtClean="0">
                <a:cs typeface="+mj-cs"/>
              </a:rPr>
              <a:t>المناخ الملائم</a:t>
            </a:r>
            <a:endParaRPr lang="ar-IQ" dirty="0">
              <a:cs typeface="+mj-cs"/>
            </a:endParaRPr>
          </a:p>
          <a:p>
            <a:pPr marL="177800" indent="-177800" algn="just" rtl="1">
              <a:lnSpc>
                <a:spcPct val="170000"/>
              </a:lnSpc>
              <a:buFontTx/>
              <a:buChar char="-"/>
            </a:pPr>
            <a:r>
              <a:rPr lang="ar-IQ" sz="2400" dirty="0">
                <a:cs typeface="+mj-cs"/>
              </a:rPr>
              <a:t>تبين من الدراسات ان تأثير الفترة الضوئية في نمو نبات الذرة الحلوة ضئيل جدا, </a:t>
            </a:r>
            <a:endParaRPr lang="ar-IQ" sz="2400" dirty="0" smtClean="0">
              <a:cs typeface="+mj-cs"/>
            </a:endParaRPr>
          </a:p>
          <a:p>
            <a:pPr marL="177800" indent="-177800" algn="just" rtl="1">
              <a:lnSpc>
                <a:spcPct val="170000"/>
              </a:lnSpc>
              <a:buFontTx/>
              <a:buChar char="-"/>
            </a:pPr>
            <a:r>
              <a:rPr lang="ar-IQ" sz="2400" dirty="0" smtClean="0">
                <a:cs typeface="+mj-cs"/>
              </a:rPr>
              <a:t>وبصورة </a:t>
            </a:r>
            <a:r>
              <a:rPr lang="ar-IQ" sz="2400" dirty="0">
                <a:cs typeface="+mj-cs"/>
              </a:rPr>
              <a:t>عامة فهي تعد من نباتات النهار </a:t>
            </a:r>
            <a:r>
              <a:rPr lang="ar-IQ" sz="2400" dirty="0" smtClean="0">
                <a:cs typeface="+mj-cs"/>
              </a:rPr>
              <a:t>القصير،</a:t>
            </a:r>
          </a:p>
          <a:p>
            <a:pPr marL="177800" indent="-177800" algn="just" rtl="1">
              <a:lnSpc>
                <a:spcPct val="170000"/>
              </a:lnSpc>
              <a:buFontTx/>
              <a:buChar char="-"/>
            </a:pPr>
            <a:r>
              <a:rPr lang="ar-IQ" sz="2400" dirty="0" smtClean="0">
                <a:cs typeface="+mj-cs"/>
              </a:rPr>
              <a:t> </a:t>
            </a:r>
            <a:r>
              <a:rPr lang="ar-IQ" sz="2400" dirty="0">
                <a:cs typeface="+mj-cs"/>
              </a:rPr>
              <a:t>إذ تسرع النباتات في التزهير اذا كان طول النهار اقل من </a:t>
            </a:r>
            <a:r>
              <a:rPr lang="en-US" sz="2400" dirty="0">
                <a:cs typeface="+mj-cs"/>
              </a:rPr>
              <a:t>12</a:t>
            </a:r>
            <a:r>
              <a:rPr lang="ar-IQ" sz="2400" dirty="0">
                <a:cs typeface="+mj-cs"/>
              </a:rPr>
              <a:t> – </a:t>
            </a:r>
            <a:r>
              <a:rPr lang="en-US" sz="2400" dirty="0">
                <a:cs typeface="+mj-cs"/>
              </a:rPr>
              <a:t>14</a:t>
            </a:r>
            <a:r>
              <a:rPr lang="ar-IQ" sz="2400" dirty="0">
                <a:cs typeface="+mj-cs"/>
              </a:rPr>
              <a:t> ساعة, </a:t>
            </a:r>
            <a:endParaRPr lang="ar-IQ" sz="2400" dirty="0" smtClean="0">
              <a:cs typeface="+mj-cs"/>
            </a:endParaRPr>
          </a:p>
          <a:p>
            <a:pPr marL="177800" indent="-177800" algn="just" rtl="1">
              <a:lnSpc>
                <a:spcPct val="170000"/>
              </a:lnSpc>
              <a:buFontTx/>
              <a:buChar char="-"/>
            </a:pPr>
            <a:r>
              <a:rPr lang="ar-IQ" sz="2400" dirty="0" smtClean="0">
                <a:cs typeface="+mj-cs"/>
              </a:rPr>
              <a:t>ويتأخر </a:t>
            </a:r>
            <a:r>
              <a:rPr lang="ar-IQ" sz="2400" dirty="0">
                <a:cs typeface="+mj-cs"/>
              </a:rPr>
              <a:t>التزهير اذا كان طول النهار اكثر من ذلك، </a:t>
            </a:r>
            <a:endParaRPr lang="ar-IQ" sz="2400" dirty="0" smtClean="0">
              <a:cs typeface="+mj-cs"/>
            </a:endParaRPr>
          </a:p>
          <a:p>
            <a:pPr marL="177800" indent="-177800"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3358123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lnSpcReduction="20000"/>
          </a:bodyPr>
          <a:lstStyle/>
          <a:p>
            <a:pPr marL="177800" indent="-177800" algn="just" rtl="1">
              <a:lnSpc>
                <a:spcPct val="170000"/>
              </a:lnSpc>
              <a:buFontTx/>
              <a:buChar char="-"/>
            </a:pPr>
            <a:r>
              <a:rPr lang="ar-IQ" sz="2400" b="1" dirty="0" smtClean="0">
                <a:cs typeface="+mj-cs"/>
              </a:rPr>
              <a:t>المناخ الملائم</a:t>
            </a:r>
            <a:endParaRPr lang="ar-IQ" dirty="0">
              <a:cs typeface="+mj-cs"/>
            </a:endParaRPr>
          </a:p>
          <a:p>
            <a:pPr marL="177800" indent="-177800" algn="just" rtl="1">
              <a:lnSpc>
                <a:spcPct val="170000"/>
              </a:lnSpc>
              <a:buFontTx/>
              <a:buChar char="-"/>
            </a:pPr>
            <a:r>
              <a:rPr lang="ar-IQ" sz="2400" dirty="0" smtClean="0">
                <a:cs typeface="+mj-cs"/>
              </a:rPr>
              <a:t>وتختلف الاصناف في استجابتها للفترة الضوئية فالاصناف المبكرة النضج التي تزرع في الشمال متأقلمة لنهارات الصيف الطويلة الباردة وهذه الاصناف لاتنمو جيدا في الجنوب، </a:t>
            </a:r>
          </a:p>
          <a:p>
            <a:pPr marL="177800" indent="-177800" algn="just" rtl="1">
              <a:lnSpc>
                <a:spcPct val="170000"/>
              </a:lnSpc>
              <a:buFontTx/>
              <a:buChar char="-"/>
            </a:pPr>
            <a:r>
              <a:rPr lang="ar-IQ" sz="2400" dirty="0" smtClean="0">
                <a:cs typeface="+mj-cs"/>
              </a:rPr>
              <a:t>اما الاصناف التي تزرع في الجنوب فإنها تستجيب لنهار الصيف القصير واذا زرعت هذه الاصناف (الجنوبية) بالشمال فانها لاتزهر (لاتكون الخصلة والعرنوس) الى ان يقصر النهار في الخريف, </a:t>
            </a:r>
          </a:p>
          <a:p>
            <a:pPr marL="177800" indent="-177800" algn="just" rtl="1">
              <a:lnSpc>
                <a:spcPct val="170000"/>
              </a:lnSpc>
              <a:buFontTx/>
              <a:buChar char="-"/>
            </a:pPr>
            <a:r>
              <a:rPr lang="ar-IQ" sz="2400" dirty="0" smtClean="0">
                <a:cs typeface="+mj-cs"/>
              </a:rPr>
              <a:t>وتنمو هذه النباتات في ارتفاعات قد تصل فيها درجة الحرارة الى </a:t>
            </a:r>
            <a:r>
              <a:rPr lang="en-US" sz="2400" dirty="0" smtClean="0">
                <a:cs typeface="+mj-cs"/>
              </a:rPr>
              <a:t>3</a:t>
            </a:r>
            <a:r>
              <a:rPr lang="ar-IQ" sz="2400" dirty="0" smtClean="0">
                <a:cs typeface="+mj-cs"/>
              </a:rPr>
              <a:t>م◦ الا انها نادرا ما تنتج حاصلا جيدا من العرانيس قبل ان يقتلها الصقيع، </a:t>
            </a:r>
          </a:p>
          <a:p>
            <a:pPr marL="177800" indent="-177800"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432030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pPr>
            <a:r>
              <a:rPr lang="ar-IQ" sz="2400" b="1" dirty="0" smtClean="0">
                <a:cs typeface="+mj-cs"/>
              </a:rPr>
              <a:t>المناخ الملائم</a:t>
            </a:r>
            <a:endParaRPr lang="ar-IQ" dirty="0" smtClean="0">
              <a:cs typeface="+mj-cs"/>
            </a:endParaRPr>
          </a:p>
          <a:p>
            <a:pPr marL="177800" indent="-177800" algn="just" rtl="1">
              <a:lnSpc>
                <a:spcPct val="170000"/>
              </a:lnSpc>
              <a:buFontTx/>
              <a:buChar char="-"/>
            </a:pPr>
            <a:r>
              <a:rPr lang="ar-IQ" sz="2400" dirty="0" smtClean="0">
                <a:cs typeface="+mj-cs"/>
              </a:rPr>
              <a:t>ويمكن </a:t>
            </a:r>
            <a:r>
              <a:rPr lang="ar-IQ" sz="2400" dirty="0">
                <a:cs typeface="+mj-cs"/>
              </a:rPr>
              <a:t>زراعة اصناف الذرة الحلوة المتأقلمة مع النهار القصير ودرجات الحرارة المرتفعة في المناطق التي قد يصل ارتفاعها الى </a:t>
            </a:r>
            <a:r>
              <a:rPr lang="en-US" sz="2400" dirty="0" smtClean="0">
                <a:cs typeface="+mj-cs"/>
              </a:rPr>
              <a:t>2000</a:t>
            </a:r>
            <a:r>
              <a:rPr lang="ar-IQ" sz="2400" dirty="0" smtClean="0">
                <a:cs typeface="+mj-cs"/>
              </a:rPr>
              <a:t>م </a:t>
            </a:r>
            <a:r>
              <a:rPr lang="ar-IQ" sz="2400" dirty="0">
                <a:cs typeface="+mj-cs"/>
              </a:rPr>
              <a:t>عن مستوى سطح البحر, </a:t>
            </a:r>
            <a:endParaRPr lang="ar-IQ" sz="2400" dirty="0" smtClean="0">
              <a:cs typeface="+mj-cs"/>
            </a:endParaRPr>
          </a:p>
          <a:p>
            <a:pPr marL="177800" indent="-177800" algn="just" rtl="1">
              <a:lnSpc>
                <a:spcPct val="170000"/>
              </a:lnSpc>
              <a:buFontTx/>
              <a:buChar char="-"/>
            </a:pPr>
            <a:r>
              <a:rPr lang="ar-IQ" sz="2400" dirty="0" smtClean="0">
                <a:cs typeface="+mj-cs"/>
              </a:rPr>
              <a:t>وتعطي </a:t>
            </a:r>
            <a:r>
              <a:rPr lang="ar-IQ" sz="2400" dirty="0">
                <a:cs typeface="+mj-cs"/>
              </a:rPr>
              <a:t>خلفات اكثر في المناطق التي يزيد ارتفاعها عن ذلك. </a:t>
            </a:r>
            <a:r>
              <a:rPr lang="ar-IQ" sz="2400" dirty="0" smtClean="0">
                <a:cs typeface="+mj-cs"/>
              </a:rPr>
              <a:t>............... يتبع</a:t>
            </a:r>
            <a:endParaRPr lang="en-US" sz="2400" dirty="0">
              <a:cs typeface="+mj-cs"/>
            </a:endParaRPr>
          </a:p>
          <a:p>
            <a:pPr marL="177800" indent="-177800"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3034193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70000" lnSpcReduction="20000"/>
          </a:bodyPr>
          <a:lstStyle/>
          <a:p>
            <a:pPr marL="177800" indent="-177800" algn="just" rtl="1">
              <a:lnSpc>
                <a:spcPct val="170000"/>
              </a:lnSpc>
              <a:buFontTx/>
              <a:buChar char="-"/>
            </a:pPr>
            <a:r>
              <a:rPr lang="ar-IQ" sz="2400" b="1" dirty="0">
                <a:cs typeface="+mj-cs"/>
              </a:rPr>
              <a:t>التربة الملائمة و طريقة و موعد </a:t>
            </a:r>
            <a:r>
              <a:rPr lang="ar-IQ" sz="2400" b="1" dirty="0" smtClean="0">
                <a:cs typeface="+mj-cs"/>
              </a:rPr>
              <a:t>الزراعة</a:t>
            </a:r>
          </a:p>
          <a:p>
            <a:pPr marL="177800" indent="-177800" algn="just" rtl="1">
              <a:lnSpc>
                <a:spcPct val="170000"/>
              </a:lnSpc>
              <a:buFontTx/>
              <a:buChar char="-"/>
            </a:pPr>
            <a:r>
              <a:rPr lang="ar-IQ" dirty="0">
                <a:cs typeface="+mj-cs"/>
              </a:rPr>
              <a:t>تنمو الذرة الحلوة في معظم انواع الترب وافضلها المزيجية الجيدة الصرف الغنية بالمادة العضوية</a:t>
            </a:r>
            <a:r>
              <a:rPr lang="ar-IQ" dirty="0" smtClean="0">
                <a:cs typeface="+mj-cs"/>
              </a:rPr>
              <a:t>,</a:t>
            </a:r>
          </a:p>
          <a:p>
            <a:pPr marL="177800" indent="-177800" algn="just" rtl="1">
              <a:lnSpc>
                <a:spcPct val="170000"/>
              </a:lnSpc>
              <a:buFontTx/>
              <a:buChar char="-"/>
            </a:pPr>
            <a:r>
              <a:rPr lang="ar-IQ" dirty="0" smtClean="0">
                <a:cs typeface="+mj-cs"/>
              </a:rPr>
              <a:t> </a:t>
            </a:r>
            <a:r>
              <a:rPr lang="ar-IQ" dirty="0">
                <a:cs typeface="+mj-cs"/>
              </a:rPr>
              <a:t>وتفضل الترب المزيجية الرملية لانتاج حاصل مبكر لانها تسخن بسرعة في الربيع عند ارتفاع درجة الحرارة, </a:t>
            </a:r>
            <a:endParaRPr lang="ar-IQ" dirty="0" smtClean="0">
              <a:cs typeface="+mj-cs"/>
            </a:endParaRPr>
          </a:p>
          <a:p>
            <a:pPr marL="177800" indent="-177800" algn="just" rtl="1">
              <a:lnSpc>
                <a:spcPct val="170000"/>
              </a:lnSpc>
              <a:buFontTx/>
              <a:buChar char="-"/>
            </a:pPr>
            <a:r>
              <a:rPr lang="ar-IQ" dirty="0" smtClean="0">
                <a:cs typeface="+mj-cs"/>
              </a:rPr>
              <a:t>ويمكن </a:t>
            </a:r>
            <a:r>
              <a:rPr lang="ar-IQ" dirty="0">
                <a:cs typeface="+mj-cs"/>
              </a:rPr>
              <a:t>الزراعة في الترب المزيجية الطينية الثقيلة، </a:t>
            </a:r>
            <a:endParaRPr lang="ar-IQ" dirty="0" smtClean="0">
              <a:cs typeface="+mj-cs"/>
            </a:endParaRPr>
          </a:p>
          <a:p>
            <a:pPr marL="177800" indent="-177800" algn="just" rtl="1">
              <a:lnSpc>
                <a:spcPct val="170000"/>
              </a:lnSpc>
              <a:buFontTx/>
              <a:buChar char="-"/>
            </a:pPr>
            <a:r>
              <a:rPr lang="ar-IQ" dirty="0" smtClean="0">
                <a:cs typeface="+mj-cs"/>
              </a:rPr>
              <a:t>وتزرع </a:t>
            </a:r>
            <a:r>
              <a:rPr lang="ar-IQ" dirty="0">
                <a:cs typeface="+mj-cs"/>
              </a:rPr>
              <a:t>في الترب الغرينية او الطينية اذا كان الغرض من زراعتها هو للحصول على حاصل متأخر او للتعليب. </a:t>
            </a:r>
          </a:p>
        </p:txBody>
      </p:sp>
    </p:spTree>
    <p:extLst>
      <p:ext uri="{BB962C8B-B14F-4D97-AF65-F5344CB8AC3E}">
        <p14:creationId xmlns:p14="http://schemas.microsoft.com/office/powerpoint/2010/main" val="3638655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pPr>
            <a:r>
              <a:rPr lang="ar-IQ" sz="2400" b="1" dirty="0">
                <a:cs typeface="+mj-cs"/>
              </a:rPr>
              <a:t>التربة الملائمة و طريقة و موعد </a:t>
            </a:r>
            <a:r>
              <a:rPr lang="ar-IQ" sz="2400" b="1" dirty="0" smtClean="0">
                <a:cs typeface="+mj-cs"/>
              </a:rPr>
              <a:t>الزراعة</a:t>
            </a:r>
          </a:p>
          <a:p>
            <a:pPr marL="177800" indent="-177800" algn="just" rtl="1">
              <a:lnSpc>
                <a:spcPct val="170000"/>
              </a:lnSpc>
              <a:buFontTx/>
              <a:buChar char="-"/>
            </a:pPr>
            <a:r>
              <a:rPr lang="ar-IQ" sz="2400" dirty="0"/>
              <a:t>تنمو نباتات الذرة في مدى واسع من الحموضة بين </a:t>
            </a:r>
            <a:r>
              <a:rPr lang="en-US" sz="2400" dirty="0"/>
              <a:t>7 – 5.5</a:t>
            </a:r>
            <a:r>
              <a:rPr lang="ar-IQ" sz="2400" dirty="0"/>
              <a:t> </a:t>
            </a:r>
            <a:endParaRPr lang="ar-IQ" sz="2400" dirty="0" smtClean="0"/>
          </a:p>
          <a:p>
            <a:pPr marL="177800" indent="-177800" algn="just" rtl="1">
              <a:lnSpc>
                <a:spcPct val="170000"/>
              </a:lnSpc>
              <a:buFontTx/>
              <a:buChar char="-"/>
            </a:pPr>
            <a:r>
              <a:rPr lang="ar-IQ" sz="2400" dirty="0" smtClean="0"/>
              <a:t>وتؤدي </a:t>
            </a:r>
            <a:r>
              <a:rPr lang="ar-IQ" sz="2400" dirty="0"/>
              <a:t>زراعتها في ترب قليلة الحموضة الى نقصان الحاصل, </a:t>
            </a:r>
            <a:endParaRPr lang="ar-IQ" sz="2400" dirty="0" smtClean="0"/>
          </a:p>
          <a:p>
            <a:pPr marL="177800" indent="-177800" algn="just" rtl="1">
              <a:lnSpc>
                <a:spcPct val="170000"/>
              </a:lnSpc>
              <a:buFontTx/>
              <a:buChar char="-"/>
            </a:pPr>
            <a:r>
              <a:rPr lang="ar-IQ" sz="2400" dirty="0" smtClean="0"/>
              <a:t>وتقاوم </a:t>
            </a:r>
            <a:r>
              <a:rPr lang="ar-IQ" sz="2400" dirty="0"/>
              <a:t>ملوثات الهواء وخاصة الـ </a:t>
            </a:r>
            <a:r>
              <a:rPr lang="en-US" sz="2400" dirty="0"/>
              <a:t>So</a:t>
            </a:r>
            <a:r>
              <a:rPr lang="en-US" sz="2400" baseline="-25000" dirty="0"/>
              <a:t>2</a:t>
            </a:r>
            <a:r>
              <a:rPr lang="ar-IQ" sz="2400" dirty="0"/>
              <a:t>.</a:t>
            </a:r>
            <a:endParaRPr lang="ar-IQ" sz="2400" b="1" dirty="0" smtClean="0">
              <a:cs typeface="+mj-cs"/>
            </a:endParaRPr>
          </a:p>
        </p:txBody>
      </p:sp>
    </p:spTree>
    <p:extLst>
      <p:ext uri="{BB962C8B-B14F-4D97-AF65-F5344CB8AC3E}">
        <p14:creationId xmlns:p14="http://schemas.microsoft.com/office/powerpoint/2010/main" val="3239880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85000" lnSpcReduction="10000"/>
          </a:bodyPr>
          <a:lstStyle/>
          <a:p>
            <a:pPr marL="177800" indent="-177800" algn="just" rtl="1">
              <a:lnSpc>
                <a:spcPct val="170000"/>
              </a:lnSpc>
              <a:buFontTx/>
              <a:buChar char="-"/>
            </a:pPr>
            <a:r>
              <a:rPr lang="ar-IQ" sz="2400" b="1" dirty="0">
                <a:cs typeface="+mj-cs"/>
              </a:rPr>
              <a:t>التربة الملائمة و طريقة و موعد </a:t>
            </a:r>
            <a:r>
              <a:rPr lang="ar-IQ" sz="2400" b="1" dirty="0" smtClean="0">
                <a:cs typeface="+mj-cs"/>
              </a:rPr>
              <a:t>الزراعة</a:t>
            </a:r>
          </a:p>
          <a:p>
            <a:pPr marL="177800" indent="-177800" algn="just" rtl="1">
              <a:lnSpc>
                <a:spcPct val="170000"/>
              </a:lnSpc>
              <a:buFontTx/>
              <a:buChar char="-"/>
            </a:pPr>
            <a:r>
              <a:rPr lang="ar-IQ" sz="2400" dirty="0">
                <a:cs typeface="+mj-cs"/>
              </a:rPr>
              <a:t>تتم الحراثة في الخريف بالنسبة للترب الثقيلة إذ يساعد ذلك على تحضيرها مبكرا في الربيع, </a:t>
            </a:r>
            <a:endParaRPr lang="ar-IQ" sz="2400" dirty="0" smtClean="0">
              <a:cs typeface="+mj-cs"/>
            </a:endParaRPr>
          </a:p>
          <a:p>
            <a:pPr marL="177800" indent="-177800" algn="just" rtl="1">
              <a:lnSpc>
                <a:spcPct val="170000"/>
              </a:lnSpc>
              <a:buFontTx/>
              <a:buChar char="-"/>
            </a:pPr>
            <a:r>
              <a:rPr lang="ar-IQ" sz="2400" dirty="0" smtClean="0">
                <a:cs typeface="+mj-cs"/>
              </a:rPr>
              <a:t>اما </a:t>
            </a:r>
            <a:r>
              <a:rPr lang="ar-IQ" sz="2400" dirty="0">
                <a:cs typeface="+mj-cs"/>
              </a:rPr>
              <a:t>بالنسبة للترب الخفيفة المعرضة للغسل والانجراف فتتم حراثثتها في </a:t>
            </a:r>
            <a:r>
              <a:rPr lang="ar-IQ" sz="2400" dirty="0" smtClean="0">
                <a:cs typeface="+mj-cs"/>
              </a:rPr>
              <a:t>الربيع,</a:t>
            </a:r>
          </a:p>
          <a:p>
            <a:pPr marL="177800" indent="-177800" algn="just" rtl="1">
              <a:lnSpc>
                <a:spcPct val="170000"/>
              </a:lnSpc>
              <a:buFontTx/>
              <a:buChar char="-"/>
            </a:pPr>
            <a:r>
              <a:rPr lang="ar-IQ" sz="2400" dirty="0" smtClean="0">
                <a:cs typeface="+mj-cs"/>
              </a:rPr>
              <a:t>وتقسم </a:t>
            </a:r>
            <a:r>
              <a:rPr lang="ar-IQ" sz="2400" dirty="0">
                <a:cs typeface="+mj-cs"/>
              </a:rPr>
              <a:t>الارض الى مروز تتراوح المسافات بينها من </a:t>
            </a:r>
            <a:r>
              <a:rPr lang="en-US" sz="2400" dirty="0">
                <a:cs typeface="+mj-cs"/>
              </a:rPr>
              <a:t>60</a:t>
            </a:r>
            <a:r>
              <a:rPr lang="ar-IQ" sz="2400" dirty="0">
                <a:cs typeface="+mj-cs"/>
              </a:rPr>
              <a:t> – </a:t>
            </a:r>
            <a:r>
              <a:rPr lang="en-US" sz="2400" dirty="0">
                <a:cs typeface="+mj-cs"/>
              </a:rPr>
              <a:t>90</a:t>
            </a:r>
            <a:r>
              <a:rPr lang="ar-IQ" sz="2400" dirty="0">
                <a:cs typeface="+mj-cs"/>
              </a:rPr>
              <a:t> سم </a:t>
            </a:r>
            <a:endParaRPr lang="ar-IQ" sz="2400" dirty="0" smtClean="0">
              <a:cs typeface="+mj-cs"/>
            </a:endParaRPr>
          </a:p>
          <a:p>
            <a:pPr marL="177800" indent="-177800" algn="just" rtl="1">
              <a:lnSpc>
                <a:spcPct val="170000"/>
              </a:lnSpc>
              <a:buFontTx/>
              <a:buChar char="-"/>
            </a:pPr>
            <a:r>
              <a:rPr lang="ar-IQ" sz="2400" dirty="0" smtClean="0">
                <a:cs typeface="+mj-cs"/>
              </a:rPr>
              <a:t>وتزرع </a:t>
            </a:r>
            <a:r>
              <a:rPr lang="ar-IQ" sz="2400" dirty="0">
                <a:cs typeface="+mj-cs"/>
              </a:rPr>
              <a:t>البذور على عمق </a:t>
            </a:r>
            <a:r>
              <a:rPr lang="en-US" sz="2400" dirty="0">
                <a:cs typeface="+mj-cs"/>
              </a:rPr>
              <a:t>2</a:t>
            </a:r>
            <a:r>
              <a:rPr lang="ar-IQ" sz="2400" dirty="0">
                <a:cs typeface="+mj-cs"/>
              </a:rPr>
              <a:t> – </a:t>
            </a:r>
            <a:r>
              <a:rPr lang="en-US" sz="2400" dirty="0">
                <a:cs typeface="+mj-cs"/>
              </a:rPr>
              <a:t>3</a:t>
            </a:r>
            <a:r>
              <a:rPr lang="ar-IQ" sz="2400" dirty="0">
                <a:cs typeface="+mj-cs"/>
              </a:rPr>
              <a:t> سم في جور على ابعاد </a:t>
            </a:r>
            <a:r>
              <a:rPr lang="en-US" sz="2400" dirty="0">
                <a:cs typeface="+mj-cs"/>
              </a:rPr>
              <a:t>30</a:t>
            </a:r>
            <a:r>
              <a:rPr lang="ar-IQ" sz="2400" dirty="0">
                <a:cs typeface="+mj-cs"/>
              </a:rPr>
              <a:t> – </a:t>
            </a:r>
            <a:r>
              <a:rPr lang="en-US" sz="2400" dirty="0">
                <a:cs typeface="+mj-cs"/>
              </a:rPr>
              <a:t>45</a:t>
            </a:r>
            <a:r>
              <a:rPr lang="ar-IQ" sz="2400" dirty="0">
                <a:cs typeface="+mj-cs"/>
              </a:rPr>
              <a:t> سم، </a:t>
            </a:r>
            <a:endParaRPr lang="ar-IQ" sz="2400" dirty="0" smtClean="0">
              <a:cs typeface="+mj-cs"/>
            </a:endParaRPr>
          </a:p>
          <a:p>
            <a:pPr marL="177800" indent="-177800" algn="just" rtl="1">
              <a:lnSpc>
                <a:spcPct val="170000"/>
              </a:lnSpc>
              <a:buFontTx/>
              <a:buChar char="-"/>
            </a:pPr>
            <a:r>
              <a:rPr lang="ar-IQ" sz="2400" dirty="0" smtClean="0">
                <a:cs typeface="+mj-cs"/>
              </a:rPr>
              <a:t>وتخف </a:t>
            </a:r>
            <a:r>
              <a:rPr lang="ar-IQ" sz="2400" dirty="0">
                <a:cs typeface="+mj-cs"/>
              </a:rPr>
              <a:t>النباتات الى نبات واحد في الجورة عندما يصل طولها </a:t>
            </a:r>
            <a:r>
              <a:rPr lang="en-US" sz="2400" dirty="0">
                <a:cs typeface="+mj-cs"/>
              </a:rPr>
              <a:t>10</a:t>
            </a:r>
            <a:r>
              <a:rPr lang="ar-IQ" sz="2400" dirty="0">
                <a:cs typeface="+mj-cs"/>
              </a:rPr>
              <a:t> – </a:t>
            </a:r>
            <a:r>
              <a:rPr lang="en-US" sz="2400" dirty="0">
                <a:cs typeface="+mj-cs"/>
              </a:rPr>
              <a:t>15</a:t>
            </a:r>
            <a:r>
              <a:rPr lang="ar-IQ" sz="2400" dirty="0">
                <a:cs typeface="+mj-cs"/>
              </a:rPr>
              <a:t> سم، </a:t>
            </a:r>
            <a:endParaRPr lang="ar-IQ" sz="2400" dirty="0" smtClean="0">
              <a:cs typeface="+mj-cs"/>
            </a:endParaRPr>
          </a:p>
          <a:p>
            <a:pPr marL="177800" indent="-177800" algn="just" rtl="1">
              <a:lnSpc>
                <a:spcPct val="170000"/>
              </a:lnSpc>
              <a:buFontTx/>
              <a:buChar char="-"/>
            </a:pPr>
            <a:r>
              <a:rPr lang="ar-IQ" sz="2400" dirty="0" smtClean="0">
                <a:cs typeface="+mj-cs"/>
              </a:rPr>
              <a:t>كما  </a:t>
            </a:r>
            <a:r>
              <a:rPr lang="ar-IQ" sz="2400" dirty="0">
                <a:cs typeface="+mj-cs"/>
              </a:rPr>
              <a:t>ان عدم اجراء الخف والزراعة المتقاربة يؤديان الى نقصان حجم العرانيس ونوعية الحاصل. </a:t>
            </a:r>
            <a:endParaRPr lang="en-US" sz="2400" dirty="0">
              <a:cs typeface="+mj-cs"/>
            </a:endParaRPr>
          </a:p>
          <a:p>
            <a:pPr marL="177800" indent="-177800"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229096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pPr>
            <a:r>
              <a:rPr lang="ar-IQ" sz="2400" b="1" dirty="0">
                <a:cs typeface="+mj-cs"/>
              </a:rPr>
              <a:t>التربة الملائمة و طريقة و موعد </a:t>
            </a:r>
            <a:r>
              <a:rPr lang="ar-IQ" sz="2400" b="1" dirty="0" smtClean="0">
                <a:cs typeface="+mj-cs"/>
              </a:rPr>
              <a:t>الزراعة</a:t>
            </a:r>
          </a:p>
          <a:p>
            <a:pPr marL="177800" indent="-177800" algn="just" rtl="1">
              <a:lnSpc>
                <a:spcPct val="170000"/>
              </a:lnSpc>
              <a:buFontTx/>
              <a:buChar char="-"/>
            </a:pPr>
            <a:r>
              <a:rPr lang="ar-IQ" sz="2400" dirty="0" smtClean="0">
                <a:cs typeface="+mj-cs"/>
              </a:rPr>
              <a:t>في </a:t>
            </a:r>
            <a:r>
              <a:rPr lang="ar-IQ" sz="2400" dirty="0">
                <a:cs typeface="+mj-cs"/>
              </a:rPr>
              <a:t>العراق ينصح بزراعة البذور على </a:t>
            </a:r>
            <a:r>
              <a:rPr lang="ar-IQ" sz="2400" dirty="0" smtClean="0">
                <a:cs typeface="+mj-cs"/>
              </a:rPr>
              <a:t>مروز بعرض </a:t>
            </a:r>
            <a:r>
              <a:rPr lang="en-US" sz="2400" dirty="0">
                <a:cs typeface="+mj-cs"/>
              </a:rPr>
              <a:t>75</a:t>
            </a:r>
            <a:r>
              <a:rPr lang="ar-IQ" sz="2400" dirty="0">
                <a:cs typeface="+mj-cs"/>
              </a:rPr>
              <a:t> سم </a:t>
            </a:r>
            <a:endParaRPr lang="ar-IQ" sz="2400" dirty="0" smtClean="0">
              <a:cs typeface="+mj-cs"/>
            </a:endParaRPr>
          </a:p>
          <a:p>
            <a:pPr marL="177800" indent="-177800" algn="just" rtl="1">
              <a:lnSpc>
                <a:spcPct val="170000"/>
              </a:lnSpc>
              <a:buFontTx/>
              <a:buChar char="-"/>
            </a:pPr>
            <a:r>
              <a:rPr lang="ar-IQ" sz="2400" dirty="0" smtClean="0">
                <a:cs typeface="+mj-cs"/>
              </a:rPr>
              <a:t>والمسافة </a:t>
            </a:r>
            <a:r>
              <a:rPr lang="ar-IQ" sz="2400" dirty="0">
                <a:cs typeface="+mj-cs"/>
              </a:rPr>
              <a:t>بين النباتات </a:t>
            </a:r>
            <a:r>
              <a:rPr lang="en-US" sz="2400" dirty="0">
                <a:cs typeface="+mj-cs"/>
              </a:rPr>
              <a:t>25</a:t>
            </a:r>
            <a:r>
              <a:rPr lang="ar-IQ" sz="2400" dirty="0">
                <a:cs typeface="+mj-cs"/>
              </a:rPr>
              <a:t> – </a:t>
            </a:r>
            <a:r>
              <a:rPr lang="en-US" sz="2400" dirty="0">
                <a:cs typeface="+mj-cs"/>
              </a:rPr>
              <a:t>30</a:t>
            </a:r>
            <a:r>
              <a:rPr lang="ar-IQ" sz="2400" dirty="0">
                <a:cs typeface="+mj-cs"/>
              </a:rPr>
              <a:t> سم </a:t>
            </a:r>
            <a:endParaRPr lang="ar-IQ" sz="2400" dirty="0" smtClean="0">
              <a:cs typeface="+mj-cs"/>
            </a:endParaRPr>
          </a:p>
          <a:p>
            <a:pPr marL="177800" indent="-177800" algn="just" rtl="1">
              <a:lnSpc>
                <a:spcPct val="170000"/>
              </a:lnSpc>
              <a:buFontTx/>
              <a:buChar char="-"/>
            </a:pPr>
            <a:r>
              <a:rPr lang="ar-IQ" sz="2400" dirty="0" smtClean="0">
                <a:cs typeface="+mj-cs"/>
              </a:rPr>
              <a:t>والمهم </a:t>
            </a:r>
            <a:r>
              <a:rPr lang="ar-IQ" sz="2400" dirty="0">
                <a:cs typeface="+mj-cs"/>
              </a:rPr>
              <a:t>عند تحديد مسافات </a:t>
            </a:r>
            <a:r>
              <a:rPr lang="ar-IQ" sz="2400" dirty="0" smtClean="0">
                <a:cs typeface="+mj-cs"/>
              </a:rPr>
              <a:t>الزراعة</a:t>
            </a:r>
          </a:p>
          <a:p>
            <a:pPr marL="177800" indent="-177800" algn="just" rtl="1">
              <a:lnSpc>
                <a:spcPct val="170000"/>
              </a:lnSpc>
              <a:buFontTx/>
              <a:buChar char="-"/>
            </a:pPr>
            <a:r>
              <a:rPr lang="ar-IQ" sz="2400" dirty="0" smtClean="0">
                <a:cs typeface="+mj-cs"/>
              </a:rPr>
              <a:t> وان يؤخذ </a:t>
            </a:r>
            <a:r>
              <a:rPr lang="ar-IQ" sz="2400" dirty="0">
                <a:cs typeface="+mj-cs"/>
              </a:rPr>
              <a:t>بنظر الاعتبار الاختلافات في طبيعة النمو للاصناف </a:t>
            </a:r>
            <a:r>
              <a:rPr lang="ar-IQ" sz="2400" dirty="0" smtClean="0">
                <a:cs typeface="+mj-cs"/>
              </a:rPr>
              <a:t>المختلفة.</a:t>
            </a:r>
            <a:endParaRPr lang="ar-IQ" sz="2400" dirty="0">
              <a:cs typeface="+mj-cs"/>
            </a:endParaRPr>
          </a:p>
        </p:txBody>
      </p:sp>
    </p:spTree>
    <p:extLst>
      <p:ext uri="{BB962C8B-B14F-4D97-AF65-F5344CB8AC3E}">
        <p14:creationId xmlns:p14="http://schemas.microsoft.com/office/powerpoint/2010/main" val="1480393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85000" lnSpcReduction="10000"/>
          </a:bodyPr>
          <a:lstStyle/>
          <a:p>
            <a:pPr marL="177800" indent="-177800" algn="just" rtl="1">
              <a:lnSpc>
                <a:spcPct val="170000"/>
              </a:lnSpc>
              <a:buFontTx/>
              <a:buChar char="-"/>
            </a:pPr>
            <a:r>
              <a:rPr lang="ar-IQ" sz="2400" b="1" dirty="0">
                <a:cs typeface="+mj-cs"/>
              </a:rPr>
              <a:t>التربة الملائمة و طريقة و موعد </a:t>
            </a:r>
            <a:r>
              <a:rPr lang="ar-IQ" sz="2400" b="1" dirty="0" smtClean="0">
                <a:cs typeface="+mj-cs"/>
              </a:rPr>
              <a:t>الزراعة</a:t>
            </a:r>
          </a:p>
          <a:p>
            <a:pPr marL="177800" indent="-177800" algn="just" rtl="1">
              <a:lnSpc>
                <a:spcPct val="170000"/>
              </a:lnSpc>
              <a:buFontTx/>
              <a:buChar char="-"/>
            </a:pPr>
            <a:r>
              <a:rPr lang="ar-IQ" sz="2400" dirty="0" smtClean="0">
                <a:cs typeface="+mj-cs"/>
              </a:rPr>
              <a:t>تزرع </a:t>
            </a:r>
            <a:r>
              <a:rPr lang="ar-IQ" sz="2400" dirty="0">
                <a:cs typeface="+mj-cs"/>
              </a:rPr>
              <a:t>الذرة الحلوة بعد زوال خطر الصقيع ويعمد المزارعون الى اتباع طريقتين للحصول على فترة طويلة من موسم النمو وتوفر المحصول بصورة مستمرة اثناء الموسم هي:</a:t>
            </a:r>
            <a:endParaRPr lang="en-US" sz="2400" dirty="0">
              <a:cs typeface="+mj-cs"/>
            </a:endParaRPr>
          </a:p>
          <a:p>
            <a:pPr marL="0" indent="0" algn="just" rtl="1">
              <a:lnSpc>
                <a:spcPct val="160000"/>
              </a:lnSpc>
              <a:buNone/>
            </a:pPr>
            <a:r>
              <a:rPr lang="en-US" sz="2400" dirty="0">
                <a:cs typeface="+mj-cs"/>
              </a:rPr>
              <a:t>1</a:t>
            </a:r>
            <a:r>
              <a:rPr lang="ar-IQ" sz="2400" dirty="0">
                <a:cs typeface="+mj-cs"/>
              </a:rPr>
              <a:t>- زراعة نفس الصنف زراعة تتابعية في مواعيد مختلفة تتراوح المدة بينها </a:t>
            </a:r>
            <a:r>
              <a:rPr lang="en-US" sz="2400" dirty="0">
                <a:cs typeface="+mj-cs"/>
              </a:rPr>
              <a:t>10</a:t>
            </a:r>
            <a:r>
              <a:rPr lang="ar-IQ" sz="2400" dirty="0">
                <a:cs typeface="+mj-cs"/>
              </a:rPr>
              <a:t> – </a:t>
            </a:r>
            <a:r>
              <a:rPr lang="en-US" sz="2400" dirty="0">
                <a:cs typeface="+mj-cs"/>
              </a:rPr>
              <a:t>14</a:t>
            </a:r>
            <a:r>
              <a:rPr lang="ar-IQ" sz="2400" dirty="0">
                <a:cs typeface="+mj-cs"/>
              </a:rPr>
              <a:t> يوما. </a:t>
            </a:r>
            <a:endParaRPr lang="en-US" sz="2400" dirty="0">
              <a:cs typeface="+mj-cs"/>
            </a:endParaRPr>
          </a:p>
          <a:p>
            <a:pPr marL="0" indent="0" algn="just" rtl="1">
              <a:lnSpc>
                <a:spcPct val="160000"/>
              </a:lnSpc>
              <a:buNone/>
            </a:pPr>
            <a:r>
              <a:rPr lang="en-US" sz="2400" dirty="0">
                <a:cs typeface="+mj-cs"/>
              </a:rPr>
              <a:t>2</a:t>
            </a:r>
            <a:r>
              <a:rPr lang="ar-IQ" sz="2400" dirty="0">
                <a:cs typeface="+mj-cs"/>
              </a:rPr>
              <a:t>- زراعة اصناف تنضج في اوقات مختلفة من الموسم (مبكرة ومتأخرة النضج) في موعد واحد. </a:t>
            </a:r>
          </a:p>
          <a:p>
            <a:pPr marL="177800" indent="-177800" algn="just" rtl="1">
              <a:lnSpc>
                <a:spcPct val="160000"/>
              </a:lnSpc>
              <a:buFontTx/>
              <a:buChar char="-"/>
            </a:pPr>
            <a:r>
              <a:rPr lang="ar-IQ" sz="2400" dirty="0" smtClean="0">
                <a:cs typeface="+mj-cs"/>
              </a:rPr>
              <a:t>وسواء </a:t>
            </a:r>
            <a:r>
              <a:rPr lang="ar-IQ" sz="2400" dirty="0">
                <a:cs typeface="+mj-cs"/>
              </a:rPr>
              <a:t>زرعت الذرة الحلوة تتابعية او اصنافا مختلفة فانه يجب ان تزرع في قطع او </a:t>
            </a:r>
            <a:r>
              <a:rPr lang="en-US" sz="2400" dirty="0">
                <a:cs typeface="+mj-cs"/>
              </a:rPr>
              <a:t>Block</a:t>
            </a:r>
            <a:r>
              <a:rPr lang="ar-IQ" sz="2400" dirty="0">
                <a:cs typeface="+mj-cs"/>
              </a:rPr>
              <a:t> للتاكد من حصول التلقيح الخلطي, </a:t>
            </a:r>
            <a:endParaRPr lang="ar-IQ" sz="2400" dirty="0" smtClean="0">
              <a:cs typeface="+mj-cs"/>
            </a:endParaRPr>
          </a:p>
          <a:p>
            <a:pPr marL="177800" indent="-177800" algn="just" rtl="1">
              <a:lnSpc>
                <a:spcPct val="160000"/>
              </a:lnSpc>
              <a:buFontTx/>
              <a:buChar char="-"/>
            </a:pPr>
            <a:r>
              <a:rPr lang="ar-IQ" sz="2400" dirty="0" smtClean="0">
                <a:cs typeface="+mj-cs"/>
              </a:rPr>
              <a:t>وفي </a:t>
            </a:r>
            <a:r>
              <a:rPr lang="ar-IQ" sz="2400" dirty="0">
                <a:cs typeface="+mj-cs"/>
              </a:rPr>
              <a:t>العراق تزرع في عروتين ربيعية في اذار وخريفية في آب. </a:t>
            </a:r>
            <a:r>
              <a:rPr lang="ar-IQ" sz="2400" dirty="0" smtClean="0">
                <a:cs typeface="+mj-cs"/>
              </a:rPr>
              <a:t>............... يتبع</a:t>
            </a:r>
            <a:endParaRPr lang="ar-IQ" sz="2400" b="1" dirty="0" smtClean="0">
              <a:cs typeface="+mj-cs"/>
            </a:endParaRPr>
          </a:p>
        </p:txBody>
      </p:sp>
    </p:spTree>
    <p:extLst>
      <p:ext uri="{BB962C8B-B14F-4D97-AF65-F5344CB8AC3E}">
        <p14:creationId xmlns:p14="http://schemas.microsoft.com/office/powerpoint/2010/main" val="3941661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en-US" b="1" dirty="0" smtClean="0"/>
              <a:t/>
            </a:r>
            <a:br>
              <a:rPr lang="en-US" b="1" dirty="0" smtClean="0"/>
            </a:br>
            <a:r>
              <a:rPr lang="en-US" b="1" dirty="0"/>
              <a:t/>
            </a:r>
            <a:br>
              <a:rPr lang="en-US" b="1" dirty="0"/>
            </a:br>
            <a:r>
              <a:rPr lang="ar-IQ" sz="4000" b="1" dirty="0"/>
              <a:t>العائلة  </a:t>
            </a:r>
            <a:r>
              <a:rPr lang="ar-IQ" sz="4000" b="1" dirty="0" smtClean="0"/>
              <a:t>النيجلية</a:t>
            </a:r>
            <a:br>
              <a:rPr lang="ar-IQ" sz="4000" b="1" dirty="0" smtClean="0"/>
            </a:br>
            <a:r>
              <a:rPr lang="ar-IQ" sz="4000" b="1" dirty="0" smtClean="0"/>
              <a:t> </a:t>
            </a:r>
            <a:r>
              <a:rPr lang="en-US" sz="4000" b="1" dirty="0" err="1"/>
              <a:t>Graminae</a:t>
            </a:r>
            <a:r>
              <a:rPr lang="en-US" b="1" dirty="0" smtClean="0"/>
              <a:t/>
            </a:r>
            <a:br>
              <a:rPr lang="en-US" b="1" dirty="0" smtClean="0"/>
            </a:br>
            <a:r>
              <a:rPr lang="en-US" dirty="0"/>
              <a:t/>
            </a:r>
            <a:br>
              <a:rPr lang="en-US" dirty="0"/>
            </a:br>
            <a:endParaRPr lang="ar-IQ" dirty="0"/>
          </a:p>
        </p:txBody>
      </p:sp>
      <p:sp>
        <p:nvSpPr>
          <p:cNvPr id="3" name="Subtitle 2"/>
          <p:cNvSpPr>
            <a:spLocks noGrp="1"/>
          </p:cNvSpPr>
          <p:nvPr>
            <p:ph type="subTitle" idx="1"/>
          </p:nvPr>
        </p:nvSpPr>
        <p:spPr/>
        <p:txBody>
          <a:bodyPr/>
          <a:lstStyle/>
          <a:p>
            <a:endParaRPr lang="en-US" b="1" dirty="0" smtClean="0"/>
          </a:p>
          <a:p>
            <a:pPr rtl="1"/>
            <a:r>
              <a:rPr lang="en-US" b="1" dirty="0" smtClean="0"/>
              <a:t>   </a:t>
            </a:r>
            <a:r>
              <a:rPr lang="ar-IQ" b="1" dirty="0" smtClean="0"/>
              <a:t> الذرة الحلوة</a:t>
            </a:r>
          </a:p>
          <a:p>
            <a:pPr algn="l" rtl="1"/>
            <a:r>
              <a:rPr lang="ar-IQ" sz="1600" b="1" dirty="0"/>
              <a:t>م</a:t>
            </a:r>
            <a:r>
              <a:rPr lang="en-US" sz="1600" b="1" dirty="0"/>
              <a:t>10</a:t>
            </a:r>
            <a:r>
              <a:rPr lang="ar-IQ" sz="1600" b="1" dirty="0"/>
              <a:t> الثلاثاء </a:t>
            </a:r>
            <a:r>
              <a:rPr lang="en-US" sz="1600" b="1" dirty="0"/>
              <a:t>31</a:t>
            </a:r>
            <a:r>
              <a:rPr lang="ar-IQ" sz="1600" b="1" dirty="0"/>
              <a:t>/ </a:t>
            </a:r>
            <a:r>
              <a:rPr lang="en-US" sz="1600" b="1" dirty="0"/>
              <a:t>5</a:t>
            </a:r>
            <a:r>
              <a:rPr lang="ar-IQ" sz="1600" b="1" dirty="0"/>
              <a:t>/ </a:t>
            </a:r>
            <a:r>
              <a:rPr lang="en-US" sz="1600" b="1" dirty="0"/>
              <a:t>2022</a:t>
            </a:r>
            <a:endParaRPr lang="ar-IQ" sz="1600" b="1" dirty="0"/>
          </a:p>
          <a:p>
            <a:pPr rtl="1"/>
            <a:endParaRPr lang="ar-IQ" dirty="0"/>
          </a:p>
        </p:txBody>
      </p:sp>
      <p:pic>
        <p:nvPicPr>
          <p:cNvPr id="4" name="صورة 1"/>
          <p:cNvPicPr/>
          <p:nvPr/>
        </p:nvPicPr>
        <p:blipFill>
          <a:blip r:embed="rId2" cstate="print">
            <a:extLst>
              <a:ext uri="{28A0092B-C50C-407E-A947-70E740481C1C}">
                <a14:useLocalDpi xmlns:a14="http://schemas.microsoft.com/office/drawing/2010/main" val="0"/>
              </a:ext>
            </a:extLst>
          </a:blip>
          <a:stretch>
            <a:fillRect/>
          </a:stretch>
        </p:blipFill>
        <p:spPr>
          <a:xfrm>
            <a:off x="4599092" y="936942"/>
            <a:ext cx="624205" cy="619125"/>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9300" y="706754"/>
            <a:ext cx="1079500" cy="1079500"/>
          </a:xfrm>
          <a:prstGeom prst="rect">
            <a:avLst/>
          </a:prstGeom>
          <a:noFill/>
          <a:ln>
            <a:noFill/>
          </a:ln>
        </p:spPr>
      </p:pic>
    </p:spTree>
    <p:extLst>
      <p:ext uri="{BB962C8B-B14F-4D97-AF65-F5344CB8AC3E}">
        <p14:creationId xmlns:p14="http://schemas.microsoft.com/office/powerpoint/2010/main" val="2086015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85000" lnSpcReduction="10000"/>
          </a:bodyPr>
          <a:lstStyle/>
          <a:p>
            <a:pPr marL="177800" indent="-177800" algn="just" rtl="1">
              <a:lnSpc>
                <a:spcPct val="170000"/>
              </a:lnSpc>
              <a:buFontTx/>
              <a:buChar char="-"/>
            </a:pPr>
            <a:r>
              <a:rPr lang="ar-IQ" sz="2400" b="1" dirty="0" smtClean="0">
                <a:cs typeface="+mj-cs"/>
              </a:rPr>
              <a:t>التسميد</a:t>
            </a:r>
          </a:p>
          <a:p>
            <a:pPr marL="177800" indent="-177800" algn="just" rtl="1">
              <a:lnSpc>
                <a:spcPct val="170000"/>
              </a:lnSpc>
              <a:buFontTx/>
              <a:buChar char="-"/>
            </a:pPr>
            <a:r>
              <a:rPr lang="ar-IQ" sz="2400" dirty="0">
                <a:cs typeface="+mj-cs"/>
              </a:rPr>
              <a:t>يتطلب نبات الذرة الحلوة كميات كبيرة من الاسمدة، ويستنفذ النبات حوالي  </a:t>
            </a:r>
            <a:r>
              <a:rPr lang="en-US" sz="2400" dirty="0">
                <a:cs typeface="+mj-cs"/>
              </a:rPr>
              <a:t>13</a:t>
            </a:r>
            <a:r>
              <a:rPr lang="ar-IQ" sz="2400" dirty="0">
                <a:cs typeface="+mj-cs"/>
              </a:rPr>
              <a:t>كغم من النتروجين و </a:t>
            </a:r>
            <a:r>
              <a:rPr lang="en-US" sz="2400" dirty="0">
                <a:cs typeface="+mj-cs"/>
              </a:rPr>
              <a:t>4</a:t>
            </a:r>
            <a:r>
              <a:rPr lang="ar-IQ" sz="2400" dirty="0">
                <a:cs typeface="+mj-cs"/>
              </a:rPr>
              <a:t> كغم من الفسفور و </a:t>
            </a:r>
            <a:r>
              <a:rPr lang="en-US" sz="2400" dirty="0">
                <a:cs typeface="+mj-cs"/>
              </a:rPr>
              <a:t>7</a:t>
            </a:r>
            <a:r>
              <a:rPr lang="ar-IQ" sz="2400" dirty="0">
                <a:cs typeface="+mj-cs"/>
              </a:rPr>
              <a:t> كغم من البوتاسيوم للدونم لانتاج حاصل  </a:t>
            </a:r>
            <a:r>
              <a:rPr lang="en-US" sz="2400" dirty="0">
                <a:cs typeface="+mj-cs"/>
              </a:rPr>
              <a:t>300</a:t>
            </a:r>
            <a:r>
              <a:rPr lang="ar-IQ" sz="2400" dirty="0">
                <a:cs typeface="+mj-cs"/>
              </a:rPr>
              <a:t>كغم من العرانيس للدونم، </a:t>
            </a:r>
            <a:endParaRPr lang="ar-IQ" sz="2400" dirty="0" smtClean="0">
              <a:cs typeface="+mj-cs"/>
            </a:endParaRPr>
          </a:p>
          <a:p>
            <a:pPr marL="177800" indent="-177800" algn="just" rtl="1">
              <a:lnSpc>
                <a:spcPct val="170000"/>
              </a:lnSpc>
              <a:buFontTx/>
              <a:buChar char="-"/>
            </a:pPr>
            <a:r>
              <a:rPr lang="ar-IQ" sz="2400" dirty="0" smtClean="0">
                <a:cs typeface="+mj-cs"/>
              </a:rPr>
              <a:t>وتحت </a:t>
            </a:r>
            <a:r>
              <a:rPr lang="ar-IQ" sz="2400" dirty="0">
                <a:cs typeface="+mj-cs"/>
              </a:rPr>
              <a:t>معظم الظروف يجب اضافة </a:t>
            </a:r>
            <a:r>
              <a:rPr lang="en-US" sz="2400" dirty="0">
                <a:cs typeface="+mj-cs"/>
              </a:rPr>
              <a:t>3</a:t>
            </a:r>
            <a:r>
              <a:rPr lang="ar-IQ" sz="2400" dirty="0">
                <a:cs typeface="+mj-cs"/>
              </a:rPr>
              <a:t> – </a:t>
            </a:r>
            <a:r>
              <a:rPr lang="en-US" sz="2400" dirty="0">
                <a:cs typeface="+mj-cs"/>
              </a:rPr>
              <a:t>4</a:t>
            </a:r>
            <a:r>
              <a:rPr lang="ar-IQ" sz="2400" dirty="0">
                <a:cs typeface="+mj-cs"/>
              </a:rPr>
              <a:t> أضعاف هذه الكمية الى التربة لتوفر الظروف الغذائية الكافية لنمو النبات، </a:t>
            </a:r>
            <a:endParaRPr lang="ar-IQ" sz="2400" dirty="0" smtClean="0">
              <a:cs typeface="+mj-cs"/>
            </a:endParaRPr>
          </a:p>
          <a:p>
            <a:pPr marL="177800" indent="-177800" algn="just" rtl="1">
              <a:lnSpc>
                <a:spcPct val="170000"/>
              </a:lnSpc>
              <a:buFontTx/>
              <a:buChar char="-"/>
            </a:pPr>
            <a:r>
              <a:rPr lang="ar-IQ" sz="2400" dirty="0" smtClean="0">
                <a:cs typeface="+mj-cs"/>
              </a:rPr>
              <a:t>وتختلف </a:t>
            </a:r>
            <a:r>
              <a:rPr lang="ar-IQ" sz="2400" dirty="0">
                <a:cs typeface="+mj-cs"/>
              </a:rPr>
              <a:t>متطلبات النبات من الاسمدة تبعا لخصوبة التربة ونوعها والظروف الجوية السائدة وموسم الزراعة ودرجة تعرضها للغسل </a:t>
            </a:r>
            <a:r>
              <a:rPr lang="en-US" sz="2400" dirty="0">
                <a:cs typeface="+mj-cs"/>
              </a:rPr>
              <a:t>Leaching</a:t>
            </a:r>
            <a:r>
              <a:rPr lang="ar-IQ" sz="2400" dirty="0">
                <a:cs typeface="+mj-cs"/>
              </a:rPr>
              <a:t>، </a:t>
            </a:r>
            <a:endParaRPr lang="ar-IQ" sz="2400" dirty="0" smtClean="0">
              <a:cs typeface="+mj-cs"/>
            </a:endParaRPr>
          </a:p>
          <a:p>
            <a:pPr marL="177800" indent="-177800" algn="just" rtl="1">
              <a:lnSpc>
                <a:spcPct val="170000"/>
              </a:lnSpc>
              <a:buFontTx/>
              <a:buChar char="-"/>
            </a:pPr>
            <a:r>
              <a:rPr lang="ar-IQ" sz="2400" dirty="0" smtClean="0">
                <a:cs typeface="+mj-cs"/>
              </a:rPr>
              <a:t>وعادة </a:t>
            </a:r>
            <a:r>
              <a:rPr lang="ar-IQ" sz="2400" dirty="0">
                <a:cs typeface="+mj-cs"/>
              </a:rPr>
              <a:t>يضاف حوالي </a:t>
            </a:r>
            <a:r>
              <a:rPr lang="en-US" sz="2400" dirty="0">
                <a:cs typeface="+mj-cs"/>
              </a:rPr>
              <a:t>6</a:t>
            </a:r>
            <a:r>
              <a:rPr lang="ar-IQ" sz="2400" dirty="0">
                <a:cs typeface="+mj-cs"/>
              </a:rPr>
              <a:t> طن من السماد الحيواني القديم للدونم عند تحضير التربة، </a:t>
            </a:r>
            <a:endParaRPr lang="ar-IQ" sz="2400" dirty="0" smtClean="0">
              <a:cs typeface="+mj-cs"/>
            </a:endParaRPr>
          </a:p>
        </p:txBody>
      </p:sp>
    </p:spTree>
    <p:extLst>
      <p:ext uri="{BB962C8B-B14F-4D97-AF65-F5344CB8AC3E}">
        <p14:creationId xmlns:p14="http://schemas.microsoft.com/office/powerpoint/2010/main" val="1760789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77500" lnSpcReduction="20000"/>
          </a:bodyPr>
          <a:lstStyle/>
          <a:p>
            <a:pPr marL="177800" indent="-177800" algn="just" rtl="1">
              <a:lnSpc>
                <a:spcPct val="170000"/>
              </a:lnSpc>
              <a:buFontTx/>
              <a:buChar char="-"/>
            </a:pPr>
            <a:r>
              <a:rPr lang="ar-IQ" sz="2400" b="1" dirty="0" smtClean="0">
                <a:cs typeface="+mj-cs"/>
              </a:rPr>
              <a:t>التسميد</a:t>
            </a:r>
          </a:p>
          <a:p>
            <a:pPr marL="177800" indent="-177800" algn="just" rtl="1">
              <a:lnSpc>
                <a:spcPct val="170000"/>
              </a:lnSpc>
              <a:buFontTx/>
              <a:buChar char="-"/>
            </a:pPr>
            <a:r>
              <a:rPr lang="ar-IQ" sz="2400" dirty="0" smtClean="0">
                <a:cs typeface="+mj-cs"/>
              </a:rPr>
              <a:t>اما </a:t>
            </a:r>
            <a:r>
              <a:rPr lang="ar-IQ" sz="2400" dirty="0">
                <a:cs typeface="+mj-cs"/>
              </a:rPr>
              <a:t>الاسمدة الكيميائية فيجب اضافة كميات كافية منها وخاصة النتروجين، </a:t>
            </a:r>
            <a:endParaRPr lang="ar-IQ" sz="2400" dirty="0" smtClean="0">
              <a:cs typeface="+mj-cs"/>
            </a:endParaRPr>
          </a:p>
          <a:p>
            <a:pPr marL="177800" indent="-177800" algn="just" rtl="1">
              <a:lnSpc>
                <a:spcPct val="170000"/>
              </a:lnSpc>
              <a:buFontTx/>
              <a:buChar char="-"/>
            </a:pPr>
            <a:r>
              <a:rPr lang="ar-IQ" sz="2400" dirty="0" smtClean="0">
                <a:cs typeface="+mj-cs"/>
              </a:rPr>
              <a:t>إذ </a:t>
            </a:r>
            <a:r>
              <a:rPr lang="ar-IQ" sz="2400" dirty="0">
                <a:cs typeface="+mj-cs"/>
              </a:rPr>
              <a:t>يمكن ان تؤثر الاسمدة النتروجينية على عدد صفوف حبوب الذرة في العرنوس اذا اضيفت عند زراعة </a:t>
            </a:r>
            <a:r>
              <a:rPr lang="ar-IQ" sz="2400" dirty="0" smtClean="0">
                <a:cs typeface="+mj-cs"/>
              </a:rPr>
              <a:t>البذور</a:t>
            </a:r>
          </a:p>
          <a:p>
            <a:pPr marL="177800" indent="-177800" algn="just" rtl="1">
              <a:lnSpc>
                <a:spcPct val="170000"/>
              </a:lnSpc>
              <a:buFontTx/>
              <a:buChar char="-"/>
            </a:pPr>
            <a:r>
              <a:rPr lang="ar-IQ" sz="2400" dirty="0" smtClean="0">
                <a:cs typeface="+mj-cs"/>
              </a:rPr>
              <a:t> </a:t>
            </a:r>
            <a:r>
              <a:rPr lang="ar-IQ" sz="2400" dirty="0">
                <a:cs typeface="+mj-cs"/>
              </a:rPr>
              <a:t>الا ان مستوى النتروجين المضاف يرتبط ايضا بكثافة النباتات, </a:t>
            </a:r>
            <a:endParaRPr lang="ar-IQ" sz="2400" dirty="0" smtClean="0">
              <a:cs typeface="+mj-cs"/>
            </a:endParaRPr>
          </a:p>
          <a:p>
            <a:pPr marL="177800" indent="-177800" algn="just" rtl="1">
              <a:lnSpc>
                <a:spcPct val="170000"/>
              </a:lnSpc>
              <a:buFontTx/>
              <a:buChar char="-"/>
            </a:pPr>
            <a:r>
              <a:rPr lang="ar-IQ" sz="2400" dirty="0" smtClean="0">
                <a:cs typeface="+mj-cs"/>
              </a:rPr>
              <a:t>فضلا </a:t>
            </a:r>
            <a:r>
              <a:rPr lang="ar-IQ" sz="2400" dirty="0">
                <a:cs typeface="+mj-cs"/>
              </a:rPr>
              <a:t>عن ان المستويات العالية من السماد تسمح بزراعة النباتات على مسافات متقاربة</a:t>
            </a:r>
            <a:r>
              <a:rPr lang="ar-IQ" sz="2400" dirty="0" smtClean="0">
                <a:cs typeface="+mj-cs"/>
              </a:rPr>
              <a:t>,</a:t>
            </a:r>
          </a:p>
          <a:p>
            <a:pPr marL="177800" indent="-177800" algn="just" rtl="1">
              <a:lnSpc>
                <a:spcPct val="170000"/>
              </a:lnSpc>
              <a:buFontTx/>
              <a:buChar char="-"/>
            </a:pPr>
            <a:r>
              <a:rPr lang="ar-IQ" sz="2400" dirty="0" smtClean="0">
                <a:cs typeface="+mj-cs"/>
              </a:rPr>
              <a:t> </a:t>
            </a:r>
            <a:r>
              <a:rPr lang="ar-IQ" sz="2400" dirty="0">
                <a:cs typeface="+mj-cs"/>
              </a:rPr>
              <a:t>ويتبع ذلك زيادة الحاصل في وحدة المساحة</a:t>
            </a:r>
            <a:r>
              <a:rPr lang="ar-IQ" sz="2400" dirty="0" smtClean="0">
                <a:cs typeface="+mj-cs"/>
              </a:rPr>
              <a:t>,</a:t>
            </a:r>
          </a:p>
          <a:p>
            <a:pPr marL="177800" indent="-177800" algn="just" rtl="1">
              <a:lnSpc>
                <a:spcPct val="170000"/>
              </a:lnSpc>
              <a:buFontTx/>
              <a:buChar char="-"/>
            </a:pPr>
            <a:r>
              <a:rPr lang="ar-IQ" sz="2400" dirty="0" smtClean="0">
                <a:cs typeface="+mj-cs"/>
              </a:rPr>
              <a:t> </a:t>
            </a:r>
            <a:r>
              <a:rPr lang="ar-IQ" sz="2400" dirty="0">
                <a:cs typeface="+mj-cs"/>
              </a:rPr>
              <a:t>كما ان طول العرنوس وارتفاع النبات ووزن النمو الخضري يرتبط ارتباطا وثيقا بجاهزية النتروجين اثناء مراحل النمو, </a:t>
            </a:r>
            <a:endParaRPr lang="ar-IQ" sz="2400" dirty="0" smtClean="0">
              <a:cs typeface="+mj-cs"/>
            </a:endParaRPr>
          </a:p>
        </p:txBody>
      </p:sp>
    </p:spTree>
    <p:extLst>
      <p:ext uri="{BB962C8B-B14F-4D97-AF65-F5344CB8AC3E}">
        <p14:creationId xmlns:p14="http://schemas.microsoft.com/office/powerpoint/2010/main" val="3204137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85000" lnSpcReduction="20000"/>
          </a:bodyPr>
          <a:lstStyle/>
          <a:p>
            <a:pPr marL="177800" indent="-177800" algn="just" rtl="1">
              <a:lnSpc>
                <a:spcPct val="170000"/>
              </a:lnSpc>
              <a:buFontTx/>
              <a:buChar char="-"/>
            </a:pPr>
            <a:r>
              <a:rPr lang="ar-IQ" sz="2400" b="1" dirty="0" smtClean="0">
                <a:cs typeface="+mj-cs"/>
              </a:rPr>
              <a:t>التسميد</a:t>
            </a:r>
          </a:p>
          <a:p>
            <a:pPr marL="177800" indent="-177800" algn="just" rtl="1">
              <a:lnSpc>
                <a:spcPct val="170000"/>
              </a:lnSpc>
              <a:buFontTx/>
              <a:buChar char="-"/>
            </a:pPr>
            <a:r>
              <a:rPr lang="ar-IQ" sz="2400" dirty="0" smtClean="0">
                <a:cs typeface="+mj-cs"/>
              </a:rPr>
              <a:t>وينصح </a:t>
            </a:r>
            <a:r>
              <a:rPr lang="ar-IQ" sz="2400" dirty="0">
                <a:cs typeface="+mj-cs"/>
              </a:rPr>
              <a:t>باضافة الاسمدة الكيميائية بموازاة خط النباتات على عمق </a:t>
            </a:r>
            <a:r>
              <a:rPr lang="en-US" sz="2400" dirty="0">
                <a:cs typeface="+mj-cs"/>
              </a:rPr>
              <a:t>2.5</a:t>
            </a:r>
            <a:r>
              <a:rPr lang="ar-IQ" sz="2400" dirty="0">
                <a:cs typeface="+mj-cs"/>
              </a:rPr>
              <a:t> سم وعلى بعد حوالي </a:t>
            </a:r>
            <a:r>
              <a:rPr lang="en-US" sz="2400" dirty="0">
                <a:cs typeface="+mj-cs"/>
              </a:rPr>
              <a:t>5</a:t>
            </a:r>
            <a:r>
              <a:rPr lang="ar-IQ" sz="2400" dirty="0">
                <a:cs typeface="+mj-cs"/>
              </a:rPr>
              <a:t> سم من البذور إذ تعطي حاصلا اكبر مما لو اضيفت الاسمدة للبذور، </a:t>
            </a:r>
            <a:endParaRPr lang="ar-IQ" sz="2400" dirty="0" smtClean="0">
              <a:cs typeface="+mj-cs"/>
            </a:endParaRPr>
          </a:p>
          <a:p>
            <a:pPr marL="177800" indent="-177800" algn="just" rtl="1">
              <a:lnSpc>
                <a:spcPct val="170000"/>
              </a:lnSpc>
              <a:buFontTx/>
              <a:buChar char="-"/>
            </a:pPr>
            <a:r>
              <a:rPr lang="ar-IQ" sz="2400" dirty="0" smtClean="0">
                <a:cs typeface="+mj-cs"/>
              </a:rPr>
              <a:t>وتضاف </a:t>
            </a:r>
            <a:r>
              <a:rPr lang="ar-IQ" sz="2400" dirty="0">
                <a:cs typeface="+mj-cs"/>
              </a:rPr>
              <a:t>الاسمدة الكيميائية بمعدل </a:t>
            </a:r>
            <a:r>
              <a:rPr lang="en-US" sz="2400" dirty="0">
                <a:cs typeface="+mj-cs"/>
              </a:rPr>
              <a:t>25</a:t>
            </a:r>
            <a:r>
              <a:rPr lang="ar-IQ" sz="2400" dirty="0">
                <a:cs typeface="+mj-cs"/>
              </a:rPr>
              <a:t> – </a:t>
            </a:r>
            <a:r>
              <a:rPr lang="en-US" sz="2400" dirty="0">
                <a:cs typeface="+mj-cs"/>
              </a:rPr>
              <a:t>28</a:t>
            </a:r>
            <a:r>
              <a:rPr lang="ar-IQ" sz="2400" dirty="0">
                <a:cs typeface="+mj-cs"/>
              </a:rPr>
              <a:t> كغم نتروجين/ دونم  في التربة الثقيلة وعند الزراعة المتأخرة، </a:t>
            </a:r>
            <a:endParaRPr lang="ar-IQ" sz="2400" dirty="0" smtClean="0">
              <a:cs typeface="+mj-cs"/>
            </a:endParaRPr>
          </a:p>
          <a:p>
            <a:pPr marL="177800" indent="-177800" algn="just" rtl="1">
              <a:lnSpc>
                <a:spcPct val="170000"/>
              </a:lnSpc>
              <a:buFontTx/>
              <a:buChar char="-"/>
            </a:pPr>
            <a:r>
              <a:rPr lang="ar-IQ" sz="2400" dirty="0" smtClean="0">
                <a:cs typeface="+mj-cs"/>
              </a:rPr>
              <a:t>اما </a:t>
            </a:r>
            <a:r>
              <a:rPr lang="ar-IQ" sz="2400" dirty="0">
                <a:cs typeface="+mj-cs"/>
              </a:rPr>
              <a:t>في التربة الخفيفة والزراعة الربيعية المبكرة فيجب زيادة كمية النتروجين المضاف بما يصل الى حوالي </a:t>
            </a:r>
            <a:r>
              <a:rPr lang="en-US" sz="2400" dirty="0">
                <a:cs typeface="+mj-cs"/>
              </a:rPr>
              <a:t>30</a:t>
            </a:r>
            <a:r>
              <a:rPr lang="ar-IQ" sz="2400" dirty="0">
                <a:cs typeface="+mj-cs"/>
              </a:rPr>
              <a:t> كغم نتروجين/ دونم </a:t>
            </a:r>
            <a:endParaRPr lang="ar-IQ" sz="2400" dirty="0" smtClean="0">
              <a:cs typeface="+mj-cs"/>
            </a:endParaRPr>
          </a:p>
          <a:p>
            <a:pPr marL="177800" indent="-177800" algn="just" rtl="1">
              <a:lnSpc>
                <a:spcPct val="170000"/>
              </a:lnSpc>
              <a:buFontTx/>
              <a:buChar char="-"/>
            </a:pPr>
            <a:r>
              <a:rPr lang="ar-IQ" sz="2400" dirty="0" smtClean="0">
                <a:cs typeface="+mj-cs"/>
              </a:rPr>
              <a:t>كما </a:t>
            </a:r>
            <a:r>
              <a:rPr lang="ar-IQ" sz="2400" dirty="0">
                <a:cs typeface="+mj-cs"/>
              </a:rPr>
              <a:t>ينصح باضافة </a:t>
            </a:r>
            <a:r>
              <a:rPr lang="en-US" sz="2400" dirty="0">
                <a:cs typeface="+mj-cs"/>
              </a:rPr>
              <a:t>12</a:t>
            </a:r>
            <a:r>
              <a:rPr lang="ar-IQ" sz="2400" dirty="0">
                <a:cs typeface="+mj-cs"/>
              </a:rPr>
              <a:t> – </a:t>
            </a:r>
            <a:r>
              <a:rPr lang="en-US" sz="2400" dirty="0">
                <a:cs typeface="+mj-cs"/>
              </a:rPr>
              <a:t>28</a:t>
            </a:r>
            <a:r>
              <a:rPr lang="ar-IQ" sz="2400" dirty="0">
                <a:cs typeface="+mj-cs"/>
              </a:rPr>
              <a:t> كغم فسفور/ دونم  </a:t>
            </a:r>
            <a:r>
              <a:rPr lang="ar-IQ" sz="2400" dirty="0" smtClean="0">
                <a:cs typeface="+mj-cs"/>
              </a:rPr>
              <a:t>و</a:t>
            </a:r>
          </a:p>
          <a:p>
            <a:pPr marL="177800" indent="-177800" algn="just" rtl="1">
              <a:lnSpc>
                <a:spcPct val="170000"/>
              </a:lnSpc>
              <a:buFontTx/>
              <a:buChar char="-"/>
            </a:pPr>
            <a:r>
              <a:rPr lang="ar-IQ" sz="2400" dirty="0" smtClean="0">
                <a:cs typeface="+mj-cs"/>
              </a:rPr>
              <a:t> </a:t>
            </a:r>
            <a:r>
              <a:rPr lang="en-US" sz="2400" dirty="0">
                <a:cs typeface="+mj-cs"/>
              </a:rPr>
              <a:t>15</a:t>
            </a:r>
            <a:r>
              <a:rPr lang="ar-IQ" sz="2400" dirty="0">
                <a:cs typeface="+mj-cs"/>
              </a:rPr>
              <a:t> كغم بوتاسيوم/ دونم في التربة الفقيرة بهذا العنصر. </a:t>
            </a:r>
            <a:r>
              <a:rPr lang="ar-IQ" sz="2400" dirty="0" smtClean="0">
                <a:cs typeface="+mj-cs"/>
              </a:rPr>
              <a:t>................................ يتبع</a:t>
            </a:r>
            <a:endParaRPr lang="ar-IQ" sz="2400" b="1" dirty="0" smtClean="0">
              <a:cs typeface="+mj-cs"/>
            </a:endParaRPr>
          </a:p>
        </p:txBody>
      </p:sp>
    </p:spTree>
    <p:extLst>
      <p:ext uri="{BB962C8B-B14F-4D97-AF65-F5344CB8AC3E}">
        <p14:creationId xmlns:p14="http://schemas.microsoft.com/office/powerpoint/2010/main" val="4113822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pPr>
            <a:r>
              <a:rPr lang="ar-IQ" sz="2400" b="1" dirty="0" smtClean="0">
                <a:cs typeface="+mj-cs"/>
              </a:rPr>
              <a:t>الري</a:t>
            </a:r>
          </a:p>
          <a:p>
            <a:pPr marL="177800" indent="-177800" algn="just" rtl="1">
              <a:lnSpc>
                <a:spcPct val="150000"/>
              </a:lnSpc>
              <a:buFontTx/>
              <a:buChar char="-"/>
            </a:pPr>
            <a:r>
              <a:rPr lang="ar-IQ" sz="2400" dirty="0">
                <a:cs typeface="+mj-cs"/>
              </a:rPr>
              <a:t>ان جذور نباتات الذرة الحلوة الصغيرة سطحية وتنتشر كلما تقدم النبات في العمر وقد تصل الى عمق </a:t>
            </a:r>
            <a:r>
              <a:rPr lang="en-US" sz="2400" dirty="0">
                <a:cs typeface="+mj-cs"/>
              </a:rPr>
              <a:t>90</a:t>
            </a:r>
            <a:r>
              <a:rPr lang="ar-IQ" sz="2400" dirty="0">
                <a:cs typeface="+mj-cs"/>
              </a:rPr>
              <a:t> سم, </a:t>
            </a:r>
            <a:endParaRPr lang="ar-IQ" sz="2400" dirty="0" smtClean="0">
              <a:cs typeface="+mj-cs"/>
            </a:endParaRPr>
          </a:p>
          <a:p>
            <a:pPr marL="177800" indent="-177800" algn="just" rtl="1">
              <a:lnSpc>
                <a:spcPct val="150000"/>
              </a:lnSpc>
              <a:buFontTx/>
              <a:buChar char="-"/>
            </a:pPr>
            <a:r>
              <a:rPr lang="ar-IQ" sz="2400" dirty="0" smtClean="0">
                <a:cs typeface="+mj-cs"/>
              </a:rPr>
              <a:t>ويروى </a:t>
            </a:r>
            <a:r>
              <a:rPr lang="ar-IQ" sz="2400" dirty="0">
                <a:cs typeface="+mj-cs"/>
              </a:rPr>
              <a:t>الحقل بعد الزراعة مباشرة </a:t>
            </a:r>
            <a:endParaRPr lang="ar-IQ" sz="2400" dirty="0" smtClean="0">
              <a:cs typeface="+mj-cs"/>
            </a:endParaRPr>
          </a:p>
          <a:p>
            <a:pPr marL="177800" indent="-177800" algn="just" rtl="1">
              <a:lnSpc>
                <a:spcPct val="150000"/>
              </a:lnSpc>
              <a:buFontTx/>
              <a:buChar char="-"/>
            </a:pPr>
            <a:r>
              <a:rPr lang="ar-IQ" sz="2400" dirty="0" smtClean="0">
                <a:cs typeface="+mj-cs"/>
              </a:rPr>
              <a:t>ثم </a:t>
            </a:r>
            <a:r>
              <a:rPr lang="ar-IQ" sz="2400" dirty="0">
                <a:cs typeface="+mj-cs"/>
              </a:rPr>
              <a:t>يكرر كلما دعت الحاجة اعتمادا على الظروف الجوية السائدة والمنطقة وموسم الزراعة وغيرها.</a:t>
            </a:r>
            <a:endParaRPr lang="en-US" sz="2400" dirty="0">
              <a:cs typeface="+mj-cs"/>
            </a:endParaRPr>
          </a:p>
          <a:p>
            <a:pPr marL="177800" indent="-177800"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468381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lnSpcReduction="10000"/>
          </a:bodyPr>
          <a:lstStyle/>
          <a:p>
            <a:pPr marL="177800" indent="-177800" algn="just" rtl="1">
              <a:lnSpc>
                <a:spcPct val="160000"/>
              </a:lnSpc>
              <a:buFontTx/>
              <a:buChar char="-"/>
            </a:pPr>
            <a:r>
              <a:rPr lang="ar-IQ" sz="2400" b="1" dirty="0" smtClean="0">
                <a:cs typeface="+mj-cs"/>
              </a:rPr>
              <a:t>الري</a:t>
            </a:r>
            <a:endParaRPr lang="ar-IQ" sz="2400" b="1" dirty="0">
              <a:cs typeface="+mj-cs"/>
            </a:endParaRPr>
          </a:p>
          <a:p>
            <a:pPr marL="177800" indent="-177800" algn="just" rtl="1">
              <a:lnSpc>
                <a:spcPct val="160000"/>
              </a:lnSpc>
              <a:buFontTx/>
              <a:buChar char="-"/>
            </a:pPr>
            <a:r>
              <a:rPr lang="ar-IQ" sz="2400" dirty="0">
                <a:cs typeface="+mj-cs"/>
              </a:rPr>
              <a:t>يعد انتظام توفر مياه الري اساسيا خاصة عندما يكون المحصول في مرحلة النمو النشيط، </a:t>
            </a:r>
            <a:endParaRPr lang="ar-IQ" sz="2400" dirty="0" smtClean="0">
              <a:cs typeface="+mj-cs"/>
            </a:endParaRPr>
          </a:p>
          <a:p>
            <a:pPr marL="177800" indent="-177800" algn="just" rtl="1">
              <a:lnSpc>
                <a:spcPct val="160000"/>
              </a:lnSpc>
              <a:buFontTx/>
              <a:buChar char="-"/>
            </a:pPr>
            <a:r>
              <a:rPr lang="ar-IQ" sz="2400" dirty="0" smtClean="0">
                <a:cs typeface="+mj-cs"/>
              </a:rPr>
              <a:t>وعندما </a:t>
            </a:r>
            <a:r>
              <a:rPr lang="ar-IQ" sz="2400" dirty="0">
                <a:cs typeface="+mj-cs"/>
              </a:rPr>
              <a:t>تكون الامطار غير كافية لمنع تعرض النبات للشد المائي، </a:t>
            </a:r>
            <a:endParaRPr lang="ar-IQ" sz="2400" dirty="0" smtClean="0">
              <a:cs typeface="+mj-cs"/>
            </a:endParaRPr>
          </a:p>
          <a:p>
            <a:pPr marL="177800" indent="-177800" algn="just" rtl="1">
              <a:lnSpc>
                <a:spcPct val="160000"/>
              </a:lnSpc>
              <a:buFontTx/>
              <a:buChar char="-"/>
            </a:pPr>
            <a:r>
              <a:rPr lang="ar-IQ" sz="2400" dirty="0" smtClean="0">
                <a:cs typeface="+mj-cs"/>
              </a:rPr>
              <a:t>وتزداد </a:t>
            </a:r>
            <a:r>
              <a:rPr lang="ar-IQ" sz="2400" dirty="0">
                <a:cs typeface="+mj-cs"/>
              </a:rPr>
              <a:t>متطلبات النبات للماء مع تطور النمو الى وقت التلقيح، </a:t>
            </a:r>
            <a:endParaRPr lang="ar-IQ" sz="2400" dirty="0" smtClean="0">
              <a:cs typeface="+mj-cs"/>
            </a:endParaRPr>
          </a:p>
          <a:p>
            <a:pPr marL="177800" indent="-177800" algn="just" rtl="1">
              <a:lnSpc>
                <a:spcPct val="160000"/>
              </a:lnSpc>
              <a:buFontTx/>
              <a:buChar char="-"/>
            </a:pPr>
            <a:r>
              <a:rPr lang="ar-IQ" sz="2400" dirty="0" smtClean="0">
                <a:cs typeface="+mj-cs"/>
              </a:rPr>
              <a:t>وان </a:t>
            </a:r>
            <a:r>
              <a:rPr lang="ar-IQ" sz="2400" dirty="0">
                <a:cs typeface="+mj-cs"/>
              </a:rPr>
              <a:t>اهم فترة لاضافة الماء هي فترة الاخصاب عندما يبدا الحرير بالتكون في الفترة الاولى من تكون العرنوس</a:t>
            </a:r>
            <a:r>
              <a:rPr lang="ar-IQ" sz="2400" dirty="0" smtClean="0">
                <a:cs typeface="+mj-cs"/>
              </a:rPr>
              <a:t>،</a:t>
            </a:r>
          </a:p>
          <a:p>
            <a:pPr marL="177800" indent="-177800" algn="just" rtl="1">
              <a:lnSpc>
                <a:spcPct val="160000"/>
              </a:lnSpc>
              <a:buFontTx/>
              <a:buChar char="-"/>
            </a:pPr>
            <a:r>
              <a:rPr lang="ar-IQ" sz="2400" dirty="0" smtClean="0">
                <a:cs typeface="+mj-cs"/>
              </a:rPr>
              <a:t> </a:t>
            </a:r>
            <a:r>
              <a:rPr lang="ar-IQ" sz="2400" dirty="0">
                <a:cs typeface="+mj-cs"/>
              </a:rPr>
              <a:t>كما ان تعرض النبات للشد المائي يؤدي الى ذبول شديد وبالتالي يسبب نقصانا في </a:t>
            </a:r>
            <a:r>
              <a:rPr lang="ar-IQ" sz="2400" dirty="0" smtClean="0">
                <a:cs typeface="+mj-cs"/>
              </a:rPr>
              <a:t>الحاصل،</a:t>
            </a:r>
          </a:p>
          <a:p>
            <a:pPr marL="177800" indent="-177800" algn="just" rtl="1">
              <a:lnSpc>
                <a:spcPct val="160000"/>
              </a:lnSpc>
              <a:buFontTx/>
              <a:buChar char="-"/>
            </a:pPr>
            <a:r>
              <a:rPr lang="ar-IQ" sz="2400" dirty="0" smtClean="0">
                <a:cs typeface="+mj-cs"/>
              </a:rPr>
              <a:t>الا </a:t>
            </a:r>
            <a:r>
              <a:rPr lang="ar-IQ" sz="2400" dirty="0">
                <a:cs typeface="+mj-cs"/>
              </a:rPr>
              <a:t>ان اكبر ضرر ينتج عند تعرض النبات للجفاف اثناء تكون الحرير.</a:t>
            </a:r>
            <a:endParaRPr lang="ar-IQ" sz="2400" b="1" dirty="0" smtClean="0">
              <a:cs typeface="+mj-cs"/>
            </a:endParaRPr>
          </a:p>
        </p:txBody>
      </p:sp>
    </p:spTree>
    <p:extLst>
      <p:ext uri="{BB962C8B-B14F-4D97-AF65-F5344CB8AC3E}">
        <p14:creationId xmlns:p14="http://schemas.microsoft.com/office/powerpoint/2010/main" val="42660336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60000"/>
              </a:lnSpc>
              <a:buFontTx/>
              <a:buChar char="-"/>
            </a:pPr>
            <a:r>
              <a:rPr lang="ar-IQ" sz="2400" b="1" dirty="0" smtClean="0">
                <a:cs typeface="+mj-cs"/>
              </a:rPr>
              <a:t>الري</a:t>
            </a:r>
          </a:p>
          <a:p>
            <a:pPr marL="177800" indent="-177800" algn="just" rtl="1">
              <a:lnSpc>
                <a:spcPct val="150000"/>
              </a:lnSpc>
              <a:buFontTx/>
              <a:buChar char="-"/>
            </a:pPr>
            <a:r>
              <a:rPr lang="ar-IQ" sz="2400" dirty="0">
                <a:cs typeface="+mj-cs"/>
              </a:rPr>
              <a:t>يسبب الجو الحار التفاف اوراق النبات لمدة ساعة او ساعتين وليس هناك خطر في ذلك ولكن اذا بقيت الاوراق الى الصباح الباكر فان ذلك يعد مؤشرا على التعطيش وانه يجب اجراء عملية الري، </a:t>
            </a:r>
            <a:endParaRPr lang="ar-IQ" sz="2400" dirty="0" smtClean="0">
              <a:cs typeface="+mj-cs"/>
            </a:endParaRPr>
          </a:p>
          <a:p>
            <a:pPr marL="177800" indent="-177800" algn="just" rtl="1">
              <a:lnSpc>
                <a:spcPct val="150000"/>
              </a:lnSpc>
              <a:buFontTx/>
              <a:buChar char="-"/>
            </a:pPr>
            <a:r>
              <a:rPr lang="ar-IQ" sz="2400" dirty="0" smtClean="0">
                <a:cs typeface="+mj-cs"/>
              </a:rPr>
              <a:t>وان </a:t>
            </a:r>
            <a:r>
              <a:rPr lang="ar-IQ" sz="2400" dirty="0">
                <a:cs typeface="+mj-cs"/>
              </a:rPr>
              <a:t>توفر مياه الري بصورة كافية يرتبط بطول ووزن وقطر العرنوس وبعدد العرانيس القابلة للتسويق التي يتوقع انتاجها. </a:t>
            </a:r>
            <a:r>
              <a:rPr lang="ar-IQ" sz="2400" dirty="0" smtClean="0">
                <a:cs typeface="+mj-cs"/>
              </a:rPr>
              <a:t>........................... يتبع</a:t>
            </a:r>
            <a:endParaRPr lang="ar-IQ" sz="2400" b="1" dirty="0">
              <a:cs typeface="+mj-cs"/>
            </a:endParaRPr>
          </a:p>
        </p:txBody>
      </p:sp>
    </p:spTree>
    <p:extLst>
      <p:ext uri="{BB962C8B-B14F-4D97-AF65-F5344CB8AC3E}">
        <p14:creationId xmlns:p14="http://schemas.microsoft.com/office/powerpoint/2010/main" val="3572441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lnSpcReduction="20000"/>
          </a:bodyPr>
          <a:lstStyle/>
          <a:p>
            <a:pPr marL="177800" indent="-177800" algn="just" rtl="1">
              <a:lnSpc>
                <a:spcPct val="160000"/>
              </a:lnSpc>
              <a:buFontTx/>
              <a:buChar char="-"/>
            </a:pPr>
            <a:r>
              <a:rPr lang="ar-IQ" sz="2400" b="1" dirty="0" smtClean="0">
                <a:cs typeface="+mj-cs"/>
              </a:rPr>
              <a:t>العزق و التعشيب</a:t>
            </a:r>
          </a:p>
          <a:p>
            <a:pPr marL="177800" indent="-177800" algn="just" rtl="1">
              <a:lnSpc>
                <a:spcPct val="150000"/>
              </a:lnSpc>
              <a:buFontTx/>
              <a:buChar char="-"/>
            </a:pPr>
            <a:r>
              <a:rPr lang="ar-IQ" sz="2400" dirty="0">
                <a:cs typeface="+mj-cs"/>
              </a:rPr>
              <a:t>ان الهدف الرئيس من اجراء عملية العزق هو مكافحة </a:t>
            </a:r>
            <a:r>
              <a:rPr lang="ar-IQ" sz="2400" dirty="0" smtClean="0">
                <a:cs typeface="+mj-cs"/>
              </a:rPr>
              <a:t>الادغال</a:t>
            </a:r>
          </a:p>
          <a:p>
            <a:pPr marL="177800" indent="-177800" algn="just" rtl="1">
              <a:lnSpc>
                <a:spcPct val="150000"/>
              </a:lnSpc>
              <a:buFontTx/>
              <a:buChar char="-"/>
            </a:pPr>
            <a:r>
              <a:rPr lang="ar-IQ" sz="2400" dirty="0" smtClean="0">
                <a:cs typeface="+mj-cs"/>
              </a:rPr>
              <a:t> </a:t>
            </a:r>
            <a:r>
              <a:rPr lang="ar-IQ" sz="2400" dirty="0">
                <a:cs typeface="+mj-cs"/>
              </a:rPr>
              <a:t>والهدف الثانوي هو تفكيك التربة وخاصة تصلب قشرة التربة في الترب الثقيلة، </a:t>
            </a:r>
            <a:endParaRPr lang="ar-IQ" sz="2400" dirty="0" smtClean="0">
              <a:cs typeface="+mj-cs"/>
            </a:endParaRPr>
          </a:p>
          <a:p>
            <a:pPr marL="177800" indent="-177800" algn="just" rtl="1">
              <a:lnSpc>
                <a:spcPct val="150000"/>
              </a:lnSpc>
              <a:buFontTx/>
              <a:buChar char="-"/>
            </a:pPr>
            <a:r>
              <a:rPr lang="ar-IQ" sz="2400" dirty="0" smtClean="0">
                <a:cs typeface="+mj-cs"/>
              </a:rPr>
              <a:t>وبصورة </a:t>
            </a:r>
            <a:r>
              <a:rPr lang="ar-IQ" sz="2400" dirty="0">
                <a:cs typeface="+mj-cs"/>
              </a:rPr>
              <a:t>عامة يجب ان يكون العزق سطحيا وخاصة بالقرب من النباتات لتجنب الاضرار بجذور النباتات السطحية, </a:t>
            </a:r>
            <a:endParaRPr lang="ar-IQ" sz="2400" dirty="0" smtClean="0">
              <a:cs typeface="+mj-cs"/>
            </a:endParaRPr>
          </a:p>
          <a:p>
            <a:pPr marL="177800" indent="-177800" algn="just" rtl="1">
              <a:lnSpc>
                <a:spcPct val="150000"/>
              </a:lnSpc>
              <a:buFontTx/>
              <a:buChar char="-"/>
            </a:pPr>
            <a:r>
              <a:rPr lang="ar-IQ" sz="2400" dirty="0" smtClean="0">
                <a:cs typeface="+mj-cs"/>
              </a:rPr>
              <a:t>ولتجنب </a:t>
            </a:r>
            <a:r>
              <a:rPr lang="ar-IQ" sz="2400" dirty="0">
                <a:cs typeface="+mj-cs"/>
              </a:rPr>
              <a:t>العزق العميق يجب القضاء على الادغال عندما تكون صغيرة، </a:t>
            </a:r>
            <a:endParaRPr lang="ar-IQ" sz="2400" dirty="0" smtClean="0">
              <a:cs typeface="+mj-cs"/>
            </a:endParaRPr>
          </a:p>
          <a:p>
            <a:pPr marL="177800" indent="-177800" algn="just" rtl="1">
              <a:lnSpc>
                <a:spcPct val="150000"/>
              </a:lnSpc>
              <a:buFontTx/>
              <a:buChar char="-"/>
            </a:pPr>
            <a:r>
              <a:rPr lang="ar-IQ" sz="2400" dirty="0" smtClean="0">
                <a:cs typeface="+mj-cs"/>
              </a:rPr>
              <a:t>وعندما </a:t>
            </a:r>
            <a:r>
              <a:rPr lang="ar-IQ" sz="2400" dirty="0">
                <a:cs typeface="+mj-cs"/>
              </a:rPr>
              <a:t>يكون الجو حارا او جافا يجب عدم تعريض التربة الرطبة للهواء الجاف, </a:t>
            </a:r>
            <a:endParaRPr lang="ar-IQ" sz="2400" dirty="0" smtClean="0">
              <a:cs typeface="+mj-cs"/>
            </a:endParaRPr>
          </a:p>
          <a:p>
            <a:pPr marL="177800" indent="-177800" algn="just" rtl="1">
              <a:lnSpc>
                <a:spcPct val="150000"/>
              </a:lnSpc>
              <a:buFontTx/>
              <a:buChar char="-"/>
            </a:pPr>
            <a:r>
              <a:rPr lang="ar-IQ" sz="2400" dirty="0" smtClean="0">
                <a:cs typeface="+mj-cs"/>
              </a:rPr>
              <a:t>لان </a:t>
            </a:r>
            <a:r>
              <a:rPr lang="ar-IQ" sz="2400" dirty="0">
                <a:cs typeface="+mj-cs"/>
              </a:rPr>
              <a:t>ذلك يؤدي الى تبخر الرطوبة وبالتالي فقدانها من النباتات، </a:t>
            </a:r>
            <a:endParaRPr lang="ar-IQ" sz="2400" dirty="0" smtClean="0">
              <a:cs typeface="+mj-cs"/>
            </a:endParaRPr>
          </a:p>
          <a:p>
            <a:pPr marL="177800" indent="-177800" algn="just" rtl="1">
              <a:lnSpc>
                <a:spcPct val="150000"/>
              </a:lnSpc>
              <a:buFontTx/>
              <a:buChar char="-"/>
            </a:pPr>
            <a:r>
              <a:rPr lang="ar-IQ" sz="2400" dirty="0" smtClean="0">
                <a:cs typeface="+mj-cs"/>
              </a:rPr>
              <a:t>وتحت </a:t>
            </a:r>
            <a:r>
              <a:rPr lang="ar-IQ" sz="2400" dirty="0">
                <a:cs typeface="+mj-cs"/>
              </a:rPr>
              <a:t>الظروف الاعتيادية يمكن ان يجرى العزق على النحو الآتي:</a:t>
            </a:r>
            <a:endParaRPr lang="ar-IQ" sz="2400" b="1" dirty="0" smtClean="0">
              <a:cs typeface="+mj-cs"/>
            </a:endParaRPr>
          </a:p>
        </p:txBody>
      </p:sp>
    </p:spTree>
    <p:extLst>
      <p:ext uri="{BB962C8B-B14F-4D97-AF65-F5344CB8AC3E}">
        <p14:creationId xmlns:p14="http://schemas.microsoft.com/office/powerpoint/2010/main" val="919501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85000" lnSpcReduction="10000"/>
          </a:bodyPr>
          <a:lstStyle/>
          <a:p>
            <a:pPr marL="177800" indent="-177800" algn="just" rtl="1">
              <a:lnSpc>
                <a:spcPct val="160000"/>
              </a:lnSpc>
              <a:buFontTx/>
              <a:buChar char="-"/>
            </a:pPr>
            <a:r>
              <a:rPr lang="ar-IQ" sz="2400" b="1" dirty="0" smtClean="0">
                <a:cs typeface="+mj-cs"/>
              </a:rPr>
              <a:t>العزق و التعشيب</a:t>
            </a:r>
          </a:p>
          <a:p>
            <a:pPr marL="355600" indent="-355600" algn="just" rtl="1">
              <a:lnSpc>
                <a:spcPct val="170000"/>
              </a:lnSpc>
              <a:buNone/>
            </a:pPr>
            <a:r>
              <a:rPr lang="en-US" sz="2400" dirty="0">
                <a:cs typeface="+mj-cs"/>
              </a:rPr>
              <a:t>1</a:t>
            </a:r>
            <a:r>
              <a:rPr lang="ar-IQ" sz="2400" dirty="0">
                <a:cs typeface="+mj-cs"/>
              </a:rPr>
              <a:t>- العزقة الاولى يجب ان تكون قريبة من نباتات المحصول لتفكيك التربة وأتاحة الفرصة لنمو الجذور الثانوية. </a:t>
            </a:r>
            <a:endParaRPr lang="en-US" sz="2400" dirty="0">
              <a:cs typeface="+mj-cs"/>
            </a:endParaRPr>
          </a:p>
          <a:p>
            <a:pPr marL="355600" indent="-355600" algn="just" rtl="1">
              <a:lnSpc>
                <a:spcPct val="170000"/>
              </a:lnSpc>
              <a:buNone/>
            </a:pPr>
            <a:r>
              <a:rPr lang="en-US" sz="2400" dirty="0">
                <a:cs typeface="+mj-cs"/>
              </a:rPr>
              <a:t>2</a:t>
            </a:r>
            <a:r>
              <a:rPr lang="ar-IQ" sz="2400" dirty="0">
                <a:cs typeface="+mj-cs"/>
              </a:rPr>
              <a:t>- العزقات التالية يجب ان تكون سطحية نسبيا وبعيدة عن نباتات المحصول, كما يجب استعمال الآت العزق السطحية لتجنب الاضرار بالجذور الموجودة تحت سطح التربة مباشرة.</a:t>
            </a:r>
            <a:endParaRPr lang="en-US" sz="2400" dirty="0">
              <a:cs typeface="+mj-cs"/>
            </a:endParaRPr>
          </a:p>
          <a:p>
            <a:pPr marL="355600" indent="-355600" algn="just" rtl="1">
              <a:lnSpc>
                <a:spcPct val="170000"/>
              </a:lnSpc>
              <a:buNone/>
            </a:pPr>
            <a:r>
              <a:rPr lang="en-US" sz="2400" dirty="0">
                <a:cs typeface="+mj-cs"/>
              </a:rPr>
              <a:t>3</a:t>
            </a:r>
            <a:r>
              <a:rPr lang="ar-IQ" sz="2400" dirty="0" smtClean="0">
                <a:cs typeface="+mj-cs"/>
              </a:rPr>
              <a:t>- </a:t>
            </a:r>
            <a:r>
              <a:rPr lang="ar-IQ" sz="2400" dirty="0">
                <a:cs typeface="+mj-cs"/>
              </a:rPr>
              <a:t>يجب ايقاف العزق عندما يكون الساق الرئيس قديما الى نصف ارتفاعه النهائي مالم تكن الادغال منتشرة او ان التربة قد تصلبت قشرتها بعد امطار غزيرة، ويمكن ازالة الادغال ايضا عند اجراء عملية الخف ثم تتكرر العملية كلما دعت الحاجة الى ذلك. </a:t>
            </a:r>
            <a:r>
              <a:rPr lang="ar-IQ" sz="2400" dirty="0" smtClean="0">
                <a:cs typeface="+mj-cs"/>
              </a:rPr>
              <a:t>........................ يتبع</a:t>
            </a:r>
            <a:endParaRPr lang="en-US" sz="2400" dirty="0">
              <a:cs typeface="+mj-cs"/>
            </a:endParaRPr>
          </a:p>
          <a:p>
            <a:pPr marL="177800" indent="-177800" algn="just" rtl="1">
              <a:lnSpc>
                <a:spcPct val="160000"/>
              </a:lnSpc>
              <a:buFontTx/>
              <a:buChar char="-"/>
            </a:pPr>
            <a:endParaRPr lang="ar-IQ" sz="2400" b="1" dirty="0" smtClean="0">
              <a:cs typeface="+mj-cs"/>
            </a:endParaRPr>
          </a:p>
        </p:txBody>
      </p:sp>
    </p:spTree>
    <p:extLst>
      <p:ext uri="{BB962C8B-B14F-4D97-AF65-F5344CB8AC3E}">
        <p14:creationId xmlns:p14="http://schemas.microsoft.com/office/powerpoint/2010/main" val="42208304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a:bodyPr>
          <a:lstStyle/>
          <a:p>
            <a:pPr marL="177800" indent="-177800" algn="just" rtl="1">
              <a:lnSpc>
                <a:spcPct val="150000"/>
              </a:lnSpc>
              <a:buFontTx/>
              <a:buChar char="-"/>
            </a:pPr>
            <a:r>
              <a:rPr lang="ar-IQ" sz="2400" b="1" dirty="0" smtClean="0">
                <a:cs typeface="+mj-cs"/>
              </a:rPr>
              <a:t>ازالة </a:t>
            </a:r>
            <a:r>
              <a:rPr lang="ar-IQ" sz="2400" b="1" dirty="0">
                <a:cs typeface="+mj-cs"/>
              </a:rPr>
              <a:t>الخلفات : </a:t>
            </a:r>
            <a:r>
              <a:rPr lang="en-US" sz="2400" b="1" dirty="0" smtClean="0">
                <a:cs typeface="+mj-cs"/>
              </a:rPr>
              <a:t>Suckering</a:t>
            </a:r>
            <a:endParaRPr lang="ar-IQ" sz="2400" b="1" dirty="0" smtClean="0">
              <a:cs typeface="+mj-cs"/>
            </a:endParaRPr>
          </a:p>
          <a:p>
            <a:pPr marL="177800" indent="-177800" algn="just" rtl="1">
              <a:lnSpc>
                <a:spcPct val="150000"/>
              </a:lnSpc>
              <a:buFontTx/>
              <a:buChar char="-"/>
            </a:pPr>
            <a:r>
              <a:rPr lang="ar-IQ" sz="2400" dirty="0">
                <a:cs typeface="+mj-cs"/>
              </a:rPr>
              <a:t>يتوقف عدد الخلفات </a:t>
            </a:r>
            <a:r>
              <a:rPr lang="en-US" sz="2400" dirty="0">
                <a:cs typeface="+mj-cs"/>
              </a:rPr>
              <a:t>Suckers</a:t>
            </a:r>
            <a:r>
              <a:rPr lang="ar-IQ" sz="2400" dirty="0">
                <a:cs typeface="+mj-cs"/>
              </a:rPr>
              <a:t> التي ينتجها نبات الذرة الحلوة على الصنف، </a:t>
            </a:r>
            <a:endParaRPr lang="ar-IQ" sz="2400" dirty="0" smtClean="0">
              <a:cs typeface="+mj-cs"/>
            </a:endParaRPr>
          </a:p>
          <a:p>
            <a:pPr marL="177800" indent="-177800" algn="just" rtl="1">
              <a:lnSpc>
                <a:spcPct val="150000"/>
              </a:lnSpc>
              <a:buFontTx/>
              <a:buChar char="-"/>
            </a:pPr>
            <a:r>
              <a:rPr lang="ar-IQ" sz="2400" dirty="0" smtClean="0">
                <a:cs typeface="+mj-cs"/>
              </a:rPr>
              <a:t>وهي </a:t>
            </a:r>
            <a:r>
              <a:rPr lang="ar-IQ" sz="2400" dirty="0">
                <a:cs typeface="+mj-cs"/>
              </a:rPr>
              <a:t>عادة تنشأ من السيقان الثانوية </a:t>
            </a:r>
            <a:r>
              <a:rPr lang="en-US" sz="2400" dirty="0">
                <a:cs typeface="+mj-cs"/>
              </a:rPr>
              <a:t>Tillers </a:t>
            </a:r>
            <a:r>
              <a:rPr lang="ar-IQ" sz="2400" dirty="0" smtClean="0">
                <a:cs typeface="+mj-cs"/>
              </a:rPr>
              <a:t> الموجودة </a:t>
            </a:r>
            <a:r>
              <a:rPr lang="ar-IQ" sz="2400" dirty="0">
                <a:cs typeface="+mj-cs"/>
              </a:rPr>
              <a:t>في العقد السفلى من الساق القريبة من سطح التربة، </a:t>
            </a:r>
            <a:endParaRPr lang="ar-IQ" sz="2400" dirty="0" smtClean="0">
              <a:cs typeface="+mj-cs"/>
            </a:endParaRPr>
          </a:p>
          <a:p>
            <a:pPr marL="177800" indent="-177800" algn="just" rtl="1">
              <a:lnSpc>
                <a:spcPct val="150000"/>
              </a:lnSpc>
              <a:buFontTx/>
              <a:buChar char="-"/>
            </a:pPr>
            <a:r>
              <a:rPr lang="ar-IQ" sz="2400" dirty="0" smtClean="0">
                <a:cs typeface="+mj-cs"/>
              </a:rPr>
              <a:t>ويعتقد </a:t>
            </a:r>
            <a:r>
              <a:rPr lang="ar-IQ" sz="2400" dirty="0">
                <a:cs typeface="+mj-cs"/>
              </a:rPr>
              <a:t>ان ازالة الخلفات تؤدي الى زيادة كمية الحاصل وحجم العرانيس والتبكير في النضج </a:t>
            </a:r>
            <a:endParaRPr lang="ar-IQ" sz="2400" dirty="0" smtClean="0">
              <a:cs typeface="+mj-cs"/>
            </a:endParaRPr>
          </a:p>
          <a:p>
            <a:pPr marL="177800" indent="-177800" algn="just" rtl="1">
              <a:lnSpc>
                <a:spcPct val="150000"/>
              </a:lnSpc>
              <a:buFontTx/>
              <a:buChar char="-"/>
            </a:pPr>
            <a:r>
              <a:rPr lang="ar-IQ" sz="2400" dirty="0" smtClean="0">
                <a:cs typeface="+mj-cs"/>
              </a:rPr>
              <a:t>وليس </a:t>
            </a:r>
            <a:r>
              <a:rPr lang="ar-IQ" sz="2400" dirty="0">
                <a:cs typeface="+mj-cs"/>
              </a:rPr>
              <a:t>هناك دليل علمي على ان ازالتها تسهل عملية الحصاد الميكانيكي</a:t>
            </a:r>
            <a:r>
              <a:rPr lang="ar-IQ" sz="2400" dirty="0" smtClean="0">
                <a:cs typeface="+mj-cs"/>
              </a:rPr>
              <a:t>،</a:t>
            </a:r>
          </a:p>
          <a:p>
            <a:pPr marL="177800" indent="-177800" algn="just" rtl="1">
              <a:lnSpc>
                <a:spcPct val="150000"/>
              </a:lnSpc>
              <a:buFontTx/>
              <a:buChar char="-"/>
            </a:pPr>
            <a:r>
              <a:rPr lang="ar-IQ" sz="2400" dirty="0" smtClean="0">
                <a:cs typeface="+mj-cs"/>
              </a:rPr>
              <a:t> </a:t>
            </a:r>
            <a:r>
              <a:rPr lang="ar-IQ" sz="2400" dirty="0">
                <a:cs typeface="+mj-cs"/>
              </a:rPr>
              <a:t>وقد وجد بعض الباحثين ان اجراء هذه العملية قد ادى الى نقصان في الحاصل، لذا فقد توقف اكثر المزارعين عن اجرائها. </a:t>
            </a:r>
            <a:r>
              <a:rPr lang="ar-IQ" sz="2400" dirty="0" smtClean="0">
                <a:cs typeface="+mj-cs"/>
              </a:rPr>
              <a:t>............................. يتبع</a:t>
            </a:r>
            <a:endParaRPr lang="en-US" sz="2400" dirty="0">
              <a:cs typeface="+mj-cs"/>
            </a:endParaRPr>
          </a:p>
          <a:p>
            <a:pPr algn="just" rtl="1">
              <a:buFontTx/>
              <a:buChar char="-"/>
            </a:pPr>
            <a:endParaRPr lang="ar-IQ" sz="2400" b="1" dirty="0" smtClean="0">
              <a:cs typeface="+mj-cs"/>
            </a:endParaRPr>
          </a:p>
        </p:txBody>
      </p:sp>
    </p:spTree>
    <p:extLst>
      <p:ext uri="{BB962C8B-B14F-4D97-AF65-F5344CB8AC3E}">
        <p14:creationId xmlns:p14="http://schemas.microsoft.com/office/powerpoint/2010/main" val="20782244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pPr>
            <a:r>
              <a:rPr lang="ar-IQ" sz="2400" b="1" dirty="0"/>
              <a:t>النضج والحصاد و كمية </a:t>
            </a:r>
            <a:r>
              <a:rPr lang="ar-IQ" sz="2400" b="1" dirty="0" smtClean="0"/>
              <a:t>الحاصل</a:t>
            </a:r>
          </a:p>
          <a:p>
            <a:pPr marL="177800" indent="-177800" algn="just" rtl="1">
              <a:lnSpc>
                <a:spcPct val="150000"/>
              </a:lnSpc>
              <a:buFontTx/>
              <a:buChar char="-"/>
            </a:pPr>
            <a:r>
              <a:rPr lang="ar-IQ" sz="2400" dirty="0">
                <a:cs typeface="+mj-cs"/>
              </a:rPr>
              <a:t>ينتج كل نبات ذرة حلوة على الاقل عرنوسا كبيرا واحدا</a:t>
            </a:r>
            <a:r>
              <a:rPr lang="ar-IQ" sz="2400" dirty="0" smtClean="0">
                <a:cs typeface="+mj-cs"/>
              </a:rPr>
              <a:t>،</a:t>
            </a:r>
          </a:p>
          <a:p>
            <a:pPr marL="177800" indent="-177800" algn="just" rtl="1">
              <a:lnSpc>
                <a:spcPct val="150000"/>
              </a:lnSpc>
              <a:buFontTx/>
              <a:buChar char="-"/>
            </a:pPr>
            <a:r>
              <a:rPr lang="ar-IQ" sz="2400" dirty="0" smtClean="0">
                <a:cs typeface="+mj-cs"/>
              </a:rPr>
              <a:t> </a:t>
            </a:r>
            <a:r>
              <a:rPr lang="ar-IQ" sz="2400" dirty="0">
                <a:cs typeface="+mj-cs"/>
              </a:rPr>
              <a:t>وقد تنتج العديد من الاصناف في وقت متأخرعرنوسا اخر صغير، </a:t>
            </a:r>
            <a:endParaRPr lang="ar-IQ" sz="2400" dirty="0" smtClean="0">
              <a:cs typeface="+mj-cs"/>
            </a:endParaRPr>
          </a:p>
          <a:p>
            <a:pPr marL="177800" indent="-177800" algn="just" rtl="1">
              <a:lnSpc>
                <a:spcPct val="150000"/>
              </a:lnSpc>
              <a:buFontTx/>
              <a:buChar char="-"/>
            </a:pPr>
            <a:r>
              <a:rPr lang="ar-IQ" sz="2400" dirty="0" smtClean="0">
                <a:cs typeface="+mj-cs"/>
              </a:rPr>
              <a:t>ويختلف </a:t>
            </a:r>
            <a:r>
              <a:rPr lang="ar-IQ" sz="2400" dirty="0">
                <a:cs typeface="+mj-cs"/>
              </a:rPr>
              <a:t>موعد النضج حسب الاصناف والظروف البيئية وبضمنها ظروف التربة.</a:t>
            </a:r>
            <a:endParaRPr lang="ar-IQ" sz="2400" b="1" dirty="0" smtClean="0">
              <a:cs typeface="+mj-cs"/>
            </a:endParaRPr>
          </a:p>
        </p:txBody>
      </p:sp>
    </p:spTree>
    <p:extLst>
      <p:ext uri="{BB962C8B-B14F-4D97-AF65-F5344CB8AC3E}">
        <p14:creationId xmlns:p14="http://schemas.microsoft.com/office/powerpoint/2010/main" val="2285658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lstStyle/>
          <a:p>
            <a:pPr marL="0" indent="0" algn="just" rtl="1">
              <a:lnSpc>
                <a:spcPct val="150000"/>
              </a:lnSpc>
              <a:buNone/>
            </a:pPr>
            <a:r>
              <a:rPr lang="en-US" dirty="0" smtClean="0"/>
              <a:t> </a:t>
            </a:r>
            <a:r>
              <a:rPr lang="ar-IQ" dirty="0" smtClean="0"/>
              <a:t>- </a:t>
            </a:r>
            <a:r>
              <a:rPr lang="ar-IQ" b="1" dirty="0" smtClean="0">
                <a:cs typeface="+mj-cs"/>
              </a:rPr>
              <a:t>الاسم </a:t>
            </a:r>
            <a:r>
              <a:rPr lang="ar-IQ" b="1" dirty="0">
                <a:cs typeface="+mj-cs"/>
              </a:rPr>
              <a:t>الانكليزي </a:t>
            </a:r>
            <a:r>
              <a:rPr lang="en-US" b="1" dirty="0">
                <a:cs typeface="+mj-cs"/>
              </a:rPr>
              <a:t>Sweet Corn</a:t>
            </a:r>
            <a:endParaRPr lang="en-US" dirty="0">
              <a:cs typeface="+mj-cs"/>
            </a:endParaRPr>
          </a:p>
          <a:p>
            <a:pPr marL="0" indent="0" algn="just" rtl="1">
              <a:lnSpc>
                <a:spcPct val="150000"/>
              </a:lnSpc>
              <a:buNone/>
            </a:pPr>
            <a:r>
              <a:rPr lang="ar-IQ" b="1" dirty="0" smtClean="0">
                <a:cs typeface="+mj-cs"/>
              </a:rPr>
              <a:t>- الاسم </a:t>
            </a:r>
            <a:r>
              <a:rPr lang="ar-IQ" b="1" i="1" dirty="0">
                <a:cs typeface="+mj-cs"/>
              </a:rPr>
              <a:t>العلمي</a:t>
            </a:r>
            <a:r>
              <a:rPr lang="en-US" b="1" i="1" dirty="0" err="1">
                <a:cs typeface="+mj-cs"/>
              </a:rPr>
              <a:t>Zea</a:t>
            </a:r>
            <a:r>
              <a:rPr lang="en-US" b="1" i="1" dirty="0">
                <a:cs typeface="+mj-cs"/>
              </a:rPr>
              <a:t> mays</a:t>
            </a:r>
            <a:r>
              <a:rPr lang="en-US" b="1" dirty="0">
                <a:cs typeface="+mj-cs"/>
              </a:rPr>
              <a:t> var. </a:t>
            </a:r>
            <a:r>
              <a:rPr lang="en-US" b="1" dirty="0" err="1">
                <a:cs typeface="+mj-cs"/>
              </a:rPr>
              <a:t>rugosa</a:t>
            </a:r>
            <a:r>
              <a:rPr lang="en-US" b="1" dirty="0">
                <a:cs typeface="+mj-cs"/>
              </a:rPr>
              <a:t>(L.)</a:t>
            </a:r>
            <a:r>
              <a:rPr lang="en-US" b="1" dirty="0" err="1">
                <a:cs typeface="+mj-cs"/>
              </a:rPr>
              <a:t>Bonof</a:t>
            </a:r>
            <a:r>
              <a:rPr lang="en-US" b="1" dirty="0">
                <a:cs typeface="+mj-cs"/>
              </a:rPr>
              <a:t>.</a:t>
            </a:r>
            <a:endParaRPr lang="en-US" dirty="0">
              <a:cs typeface="+mj-cs"/>
            </a:endParaRPr>
          </a:p>
          <a:p>
            <a:pPr marL="0" indent="0" algn="just" rtl="1">
              <a:buNone/>
            </a:pPr>
            <a:endParaRPr lang="ar-IQ" dirty="0"/>
          </a:p>
        </p:txBody>
      </p:sp>
    </p:spTree>
    <p:extLst>
      <p:ext uri="{BB962C8B-B14F-4D97-AF65-F5344CB8AC3E}">
        <p14:creationId xmlns:p14="http://schemas.microsoft.com/office/powerpoint/2010/main" val="30536917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pPr>
            <a:r>
              <a:rPr lang="ar-IQ" sz="2400" b="1" dirty="0"/>
              <a:t>النضج والحصاد و كمية </a:t>
            </a:r>
            <a:r>
              <a:rPr lang="ar-IQ" sz="2400" b="1" dirty="0" smtClean="0"/>
              <a:t>الحاصل</a:t>
            </a:r>
          </a:p>
          <a:p>
            <a:pPr marL="177800" indent="-177800" algn="just" rtl="1">
              <a:lnSpc>
                <a:spcPct val="150000"/>
              </a:lnSpc>
              <a:buFontTx/>
              <a:buChar char="-"/>
            </a:pPr>
            <a:r>
              <a:rPr lang="ar-IQ" sz="2400" dirty="0">
                <a:cs typeface="+mj-cs"/>
              </a:rPr>
              <a:t>يمكن حصاد الذرة الحلوة بعد  </a:t>
            </a:r>
            <a:r>
              <a:rPr lang="en-US" sz="2400" dirty="0" smtClean="0">
                <a:cs typeface="+mj-cs"/>
              </a:rPr>
              <a:t> 95 </a:t>
            </a:r>
            <a:r>
              <a:rPr lang="en-US" sz="2400" dirty="0">
                <a:cs typeface="+mj-cs"/>
              </a:rPr>
              <a:t>– 65 </a:t>
            </a:r>
            <a:r>
              <a:rPr lang="ar-IQ" sz="2400" dirty="0">
                <a:cs typeface="+mj-cs"/>
              </a:rPr>
              <a:t>يوما من الزراعة، </a:t>
            </a:r>
            <a:endParaRPr lang="ar-IQ" sz="2400" dirty="0" smtClean="0">
              <a:cs typeface="+mj-cs"/>
            </a:endParaRPr>
          </a:p>
          <a:p>
            <a:pPr marL="177800" indent="-177800" algn="just" rtl="1">
              <a:lnSpc>
                <a:spcPct val="150000"/>
              </a:lnSpc>
              <a:buFontTx/>
              <a:buChar char="-"/>
            </a:pPr>
            <a:r>
              <a:rPr lang="ar-IQ" sz="2400" dirty="0" smtClean="0">
                <a:cs typeface="+mj-cs"/>
              </a:rPr>
              <a:t>وهناك </a:t>
            </a:r>
            <a:r>
              <a:rPr lang="ar-IQ" sz="2400" dirty="0">
                <a:cs typeface="+mj-cs"/>
              </a:rPr>
              <a:t>مقياس تقريبي لحصاد الذرة يصل الى حدود </a:t>
            </a:r>
            <a:r>
              <a:rPr lang="en-US" sz="2400" dirty="0">
                <a:cs typeface="+mj-cs"/>
              </a:rPr>
              <a:t>20</a:t>
            </a:r>
            <a:r>
              <a:rPr lang="ar-IQ" sz="2400" dirty="0">
                <a:cs typeface="+mj-cs"/>
              </a:rPr>
              <a:t> يوما من ظهور الحرير في </a:t>
            </a:r>
            <a:r>
              <a:rPr lang="en-US" sz="2400" dirty="0">
                <a:cs typeface="+mj-cs"/>
              </a:rPr>
              <a:t>50</a:t>
            </a:r>
            <a:r>
              <a:rPr lang="ar-IQ" sz="2400" dirty="0">
                <a:cs typeface="+mj-cs"/>
              </a:rPr>
              <a:t> % من نباتات المحصول </a:t>
            </a:r>
            <a:endParaRPr lang="ar-IQ" sz="2400" dirty="0" smtClean="0">
              <a:cs typeface="+mj-cs"/>
            </a:endParaRPr>
          </a:p>
          <a:p>
            <a:pPr marL="177800" indent="-177800" algn="just" rtl="1">
              <a:lnSpc>
                <a:spcPct val="150000"/>
              </a:lnSpc>
              <a:buFontTx/>
              <a:buChar char="-"/>
            </a:pPr>
            <a:r>
              <a:rPr lang="ar-IQ" sz="2400" dirty="0" smtClean="0">
                <a:cs typeface="+mj-cs"/>
              </a:rPr>
              <a:t>وفي </a:t>
            </a:r>
            <a:r>
              <a:rPr lang="ar-IQ" sz="2400" dirty="0">
                <a:cs typeface="+mj-cs"/>
              </a:rPr>
              <a:t>هذا الوقت يكون الحرير قد جف واصبح بني اللون وتكون حبات الذرة الحلوة في الطور الحليبي. </a:t>
            </a:r>
            <a:endParaRPr lang="ar-IQ" sz="2400" b="1" dirty="0" smtClean="0">
              <a:cs typeface="+mj-cs"/>
            </a:endParaRPr>
          </a:p>
        </p:txBody>
      </p:sp>
    </p:spTree>
    <p:extLst>
      <p:ext uri="{BB962C8B-B14F-4D97-AF65-F5344CB8AC3E}">
        <p14:creationId xmlns:p14="http://schemas.microsoft.com/office/powerpoint/2010/main" val="1341087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pPr>
            <a:r>
              <a:rPr lang="ar-IQ" sz="2400" b="1" dirty="0"/>
              <a:t>النضج والحصاد و كمية </a:t>
            </a:r>
            <a:r>
              <a:rPr lang="ar-IQ" sz="2400" b="1" dirty="0" smtClean="0"/>
              <a:t>الحاصل</a:t>
            </a:r>
          </a:p>
          <a:p>
            <a:pPr marL="177800" indent="-177800" algn="just" rtl="1">
              <a:lnSpc>
                <a:spcPct val="150000"/>
              </a:lnSpc>
              <a:buFontTx/>
              <a:buChar char="-"/>
            </a:pPr>
            <a:r>
              <a:rPr lang="ar-IQ" sz="2400" dirty="0">
                <a:cs typeface="+mj-cs"/>
              </a:rPr>
              <a:t>عندما تكون حبات الذرة صغيرة ويكون لون العصير داخلها رائقا يقال ان الذرة في الطور قبل الحليبي </a:t>
            </a:r>
            <a:r>
              <a:rPr lang="en-US" sz="2400" dirty="0">
                <a:cs typeface="+mj-cs"/>
              </a:rPr>
              <a:t>Pre – milk stage</a:t>
            </a:r>
            <a:r>
              <a:rPr lang="ar-IQ" sz="2400" dirty="0">
                <a:cs typeface="+mj-cs"/>
              </a:rPr>
              <a:t> </a:t>
            </a:r>
            <a:endParaRPr lang="ar-IQ" sz="2400" dirty="0" smtClean="0">
              <a:cs typeface="+mj-cs"/>
            </a:endParaRPr>
          </a:p>
          <a:p>
            <a:pPr marL="177800" indent="-177800" algn="just" rtl="1">
              <a:lnSpc>
                <a:spcPct val="150000"/>
              </a:lnSpc>
              <a:buFontTx/>
              <a:buChar char="-"/>
            </a:pPr>
            <a:r>
              <a:rPr lang="ar-IQ" sz="2400" dirty="0" smtClean="0">
                <a:cs typeface="+mj-cs"/>
              </a:rPr>
              <a:t>وكلما </a:t>
            </a:r>
            <a:r>
              <a:rPr lang="ar-IQ" sz="2400" dirty="0">
                <a:cs typeface="+mj-cs"/>
              </a:rPr>
              <a:t>كبرت الحبات وامتلاءت يصبح لون العصير حليب ويقال انها في الطور الحليبي </a:t>
            </a:r>
            <a:r>
              <a:rPr lang="en-US" sz="2400" dirty="0">
                <a:cs typeface="+mj-cs"/>
              </a:rPr>
              <a:t>Milk stage</a:t>
            </a:r>
            <a:r>
              <a:rPr lang="ar-IQ" sz="2400" dirty="0">
                <a:cs typeface="+mj-cs"/>
              </a:rPr>
              <a:t>، </a:t>
            </a:r>
            <a:endParaRPr lang="ar-IQ" sz="2400" dirty="0" smtClean="0">
              <a:cs typeface="+mj-cs"/>
            </a:endParaRPr>
          </a:p>
          <a:p>
            <a:pPr marL="177800" indent="-177800" algn="just" rtl="1">
              <a:lnSpc>
                <a:spcPct val="150000"/>
              </a:lnSpc>
              <a:buFontTx/>
              <a:buChar char="-"/>
            </a:pPr>
            <a:r>
              <a:rPr lang="ar-IQ" sz="2400" dirty="0" smtClean="0">
                <a:cs typeface="+mj-cs"/>
              </a:rPr>
              <a:t>وفي </a:t>
            </a:r>
            <a:r>
              <a:rPr lang="ar-IQ" sz="2400" dirty="0">
                <a:cs typeface="+mj-cs"/>
              </a:rPr>
              <a:t>وقت قصير جدا تتحول من الطور الحليبي الى الطور العجيني </a:t>
            </a:r>
            <a:r>
              <a:rPr lang="en-US" sz="2400" dirty="0">
                <a:cs typeface="+mj-cs"/>
              </a:rPr>
              <a:t>Dough stage </a:t>
            </a:r>
            <a:r>
              <a:rPr lang="ar-IQ" sz="2400" dirty="0">
                <a:cs typeface="+mj-cs"/>
              </a:rPr>
              <a:t>. </a:t>
            </a:r>
            <a:endParaRPr lang="en-US" sz="2400" dirty="0">
              <a:cs typeface="+mj-cs"/>
            </a:endParaRPr>
          </a:p>
          <a:p>
            <a:pPr marL="177800" indent="-177800" algn="just" rtl="1">
              <a:lnSpc>
                <a:spcPct val="150000"/>
              </a:lnSpc>
              <a:buFontTx/>
              <a:buChar char="-"/>
            </a:pPr>
            <a:endParaRPr lang="ar-IQ" sz="2400" b="1" dirty="0" smtClean="0"/>
          </a:p>
        </p:txBody>
      </p:sp>
    </p:spTree>
    <p:extLst>
      <p:ext uri="{BB962C8B-B14F-4D97-AF65-F5344CB8AC3E}">
        <p14:creationId xmlns:p14="http://schemas.microsoft.com/office/powerpoint/2010/main" val="760872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pPr>
            <a:r>
              <a:rPr lang="ar-IQ" sz="2400" b="1" dirty="0"/>
              <a:t>النضج والحصاد و كمية </a:t>
            </a:r>
            <a:r>
              <a:rPr lang="ar-IQ" sz="2400" b="1" dirty="0" smtClean="0"/>
              <a:t>الحاصل</a:t>
            </a:r>
            <a:endParaRPr lang="ar-IQ" sz="2400" b="1" dirty="0"/>
          </a:p>
          <a:p>
            <a:pPr marL="177800" indent="-177800" algn="just" rtl="1">
              <a:lnSpc>
                <a:spcPct val="150000"/>
              </a:lnSpc>
              <a:buFontTx/>
              <a:buChar char="-"/>
            </a:pPr>
            <a:r>
              <a:rPr lang="ar-IQ" sz="2400" dirty="0">
                <a:cs typeface="+mj-cs"/>
              </a:rPr>
              <a:t>تحصد العرانيس عندما تكون الحبات في الطور الحليبي حيث تكون ممتلئة وحلوة المذاق، </a:t>
            </a:r>
            <a:endParaRPr lang="ar-IQ" sz="2400" dirty="0" smtClean="0">
              <a:cs typeface="+mj-cs"/>
            </a:endParaRPr>
          </a:p>
          <a:p>
            <a:pPr marL="177800" indent="-177800" algn="just" rtl="1">
              <a:lnSpc>
                <a:spcPct val="150000"/>
              </a:lnSpc>
              <a:buFontTx/>
              <a:buChar char="-"/>
            </a:pPr>
            <a:r>
              <a:rPr lang="ar-IQ" sz="2400" dirty="0" smtClean="0">
                <a:cs typeface="+mj-cs"/>
              </a:rPr>
              <a:t>وتصل الى </a:t>
            </a:r>
            <a:r>
              <a:rPr lang="ar-IQ" sz="2400" dirty="0">
                <a:cs typeface="+mj-cs"/>
              </a:rPr>
              <a:t>هذا الطور بعد حوالي </a:t>
            </a:r>
            <a:r>
              <a:rPr lang="en-US" sz="2400" dirty="0">
                <a:cs typeface="+mj-cs"/>
              </a:rPr>
              <a:t>17</a:t>
            </a:r>
            <a:r>
              <a:rPr lang="ar-IQ" sz="2400" dirty="0">
                <a:cs typeface="+mj-cs"/>
              </a:rPr>
              <a:t> – </a:t>
            </a:r>
            <a:r>
              <a:rPr lang="en-US" sz="2400" dirty="0">
                <a:cs typeface="+mj-cs"/>
              </a:rPr>
              <a:t>24</a:t>
            </a:r>
            <a:r>
              <a:rPr lang="ar-IQ" sz="2400" dirty="0">
                <a:cs typeface="+mj-cs"/>
              </a:rPr>
              <a:t> يوما من ظهور الحرير من </a:t>
            </a:r>
            <a:r>
              <a:rPr lang="ar-IQ" sz="2400" dirty="0" smtClean="0">
                <a:cs typeface="+mj-cs"/>
              </a:rPr>
              <a:t>العرنوس،</a:t>
            </a:r>
          </a:p>
          <a:p>
            <a:pPr marL="177800" indent="-177800" algn="just" rtl="1">
              <a:lnSpc>
                <a:spcPct val="150000"/>
              </a:lnSpc>
              <a:buFontTx/>
              <a:buChar char="-"/>
            </a:pPr>
            <a:r>
              <a:rPr lang="ar-IQ" sz="2400" dirty="0" smtClean="0">
                <a:cs typeface="+mj-cs"/>
              </a:rPr>
              <a:t>وعند </a:t>
            </a:r>
            <a:r>
              <a:rPr lang="ar-IQ" sz="2400" dirty="0">
                <a:cs typeface="+mj-cs"/>
              </a:rPr>
              <a:t>الزراعة تحت ظروف النهارات والليالي الدافئة فان ذلك يحدث بعد </a:t>
            </a:r>
            <a:r>
              <a:rPr lang="en-US" sz="2400" dirty="0">
                <a:cs typeface="+mj-cs"/>
              </a:rPr>
              <a:t>17</a:t>
            </a:r>
            <a:r>
              <a:rPr lang="ar-IQ" sz="2400" dirty="0">
                <a:cs typeface="+mj-cs"/>
              </a:rPr>
              <a:t> – </a:t>
            </a:r>
            <a:r>
              <a:rPr lang="en-US" sz="2400" dirty="0">
                <a:cs typeface="+mj-cs"/>
              </a:rPr>
              <a:t>18</a:t>
            </a:r>
            <a:r>
              <a:rPr lang="ar-IQ" sz="2400" dirty="0">
                <a:cs typeface="+mj-cs"/>
              </a:rPr>
              <a:t> يوما من ظهور الحرير، </a:t>
            </a:r>
            <a:endParaRPr lang="ar-IQ" sz="2400" dirty="0" smtClean="0">
              <a:cs typeface="+mj-cs"/>
            </a:endParaRPr>
          </a:p>
          <a:p>
            <a:pPr marL="177800" indent="-177800" algn="just" rtl="1">
              <a:lnSpc>
                <a:spcPct val="150000"/>
              </a:lnSpc>
              <a:buFontTx/>
              <a:buChar char="-"/>
            </a:pPr>
            <a:r>
              <a:rPr lang="ar-IQ" sz="2400" dirty="0" smtClean="0">
                <a:cs typeface="+mj-cs"/>
              </a:rPr>
              <a:t>ويحدث </a:t>
            </a:r>
            <a:r>
              <a:rPr lang="ar-IQ" sz="2400" dirty="0">
                <a:cs typeface="+mj-cs"/>
              </a:rPr>
              <a:t>ذلك بعد </a:t>
            </a:r>
            <a:r>
              <a:rPr lang="en-US" sz="2400" dirty="0">
                <a:cs typeface="+mj-cs"/>
              </a:rPr>
              <a:t>22</a:t>
            </a:r>
            <a:r>
              <a:rPr lang="ar-IQ" sz="2400" dirty="0">
                <a:cs typeface="+mj-cs"/>
              </a:rPr>
              <a:t> – </a:t>
            </a:r>
            <a:r>
              <a:rPr lang="en-US" sz="2400" dirty="0">
                <a:cs typeface="+mj-cs"/>
              </a:rPr>
              <a:t>24</a:t>
            </a:r>
            <a:r>
              <a:rPr lang="ar-IQ" sz="2400" dirty="0">
                <a:cs typeface="+mj-cs"/>
              </a:rPr>
              <a:t> يوما اذا زرعت الذرة الحلوة خلال الجو البارد. </a:t>
            </a:r>
            <a:endParaRPr lang="ar-IQ" sz="2400" b="1" dirty="0" smtClean="0">
              <a:cs typeface="+mj-cs"/>
            </a:endParaRPr>
          </a:p>
        </p:txBody>
      </p:sp>
    </p:spTree>
    <p:extLst>
      <p:ext uri="{BB962C8B-B14F-4D97-AF65-F5344CB8AC3E}">
        <p14:creationId xmlns:p14="http://schemas.microsoft.com/office/powerpoint/2010/main" val="24409659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lnSpcReduction="10000"/>
          </a:bodyPr>
          <a:lstStyle/>
          <a:p>
            <a:pPr marL="177800" indent="-177800" algn="just" rtl="1">
              <a:lnSpc>
                <a:spcPct val="150000"/>
              </a:lnSpc>
              <a:buFontTx/>
              <a:buChar char="-"/>
            </a:pPr>
            <a:r>
              <a:rPr lang="ar-IQ" sz="2400" b="1" dirty="0"/>
              <a:t>النضج والحصاد و كمية </a:t>
            </a:r>
            <a:r>
              <a:rPr lang="ar-IQ" sz="2400" b="1" dirty="0" smtClean="0"/>
              <a:t>الحاصل</a:t>
            </a:r>
          </a:p>
          <a:p>
            <a:pPr marL="177800" indent="-177800" algn="just" rtl="1">
              <a:lnSpc>
                <a:spcPct val="150000"/>
              </a:lnSpc>
              <a:buFontTx/>
              <a:buChar char="-"/>
            </a:pPr>
            <a:r>
              <a:rPr lang="ar-IQ" sz="2400" dirty="0">
                <a:cs typeface="+mj-cs"/>
              </a:rPr>
              <a:t>يمكن معرفة وصول الحبات الى الطور الحليبي بملاحظة تلون الـ </a:t>
            </a:r>
            <a:r>
              <a:rPr lang="en-US" sz="2400" dirty="0">
                <a:cs typeface="+mj-cs"/>
              </a:rPr>
              <a:t>Silk</a:t>
            </a:r>
            <a:r>
              <a:rPr lang="ar-IQ" sz="2400" dirty="0">
                <a:cs typeface="+mj-cs"/>
              </a:rPr>
              <a:t> باللون البني وجفافه ويكشف عن ذلك بضغط الحبات بين الاصابع لملاحظة الحليب او بفتح </a:t>
            </a:r>
            <a:r>
              <a:rPr lang="ar-IQ" sz="2400" dirty="0" smtClean="0">
                <a:cs typeface="+mj-cs"/>
              </a:rPr>
              <a:t>العرانيس</a:t>
            </a:r>
          </a:p>
          <a:p>
            <a:pPr marL="177800" indent="-177800" algn="just" rtl="1">
              <a:lnSpc>
                <a:spcPct val="150000"/>
              </a:lnSpc>
              <a:buFontTx/>
              <a:buChar char="-"/>
            </a:pPr>
            <a:r>
              <a:rPr lang="ar-IQ" sz="2400" dirty="0" smtClean="0">
                <a:cs typeface="+mj-cs"/>
              </a:rPr>
              <a:t> </a:t>
            </a:r>
            <a:r>
              <a:rPr lang="ar-IQ" sz="2400" dirty="0">
                <a:cs typeface="+mj-cs"/>
              </a:rPr>
              <a:t>ويجب عدم ترك العرانيس للوصول الى الطور العجيني حيث يتحول السكر الى نشأ وبذلك تكون ذات نوعية رديئة</a:t>
            </a:r>
            <a:r>
              <a:rPr lang="ar-IQ" sz="2400" dirty="0" smtClean="0">
                <a:cs typeface="+mj-cs"/>
              </a:rPr>
              <a:t>،</a:t>
            </a:r>
          </a:p>
          <a:p>
            <a:pPr marL="177800" indent="-177800" algn="just" rtl="1">
              <a:lnSpc>
                <a:spcPct val="150000"/>
              </a:lnSpc>
              <a:buFontTx/>
              <a:buChar char="-"/>
            </a:pPr>
            <a:r>
              <a:rPr lang="ar-IQ" sz="2400" dirty="0" smtClean="0">
                <a:cs typeface="+mj-cs"/>
              </a:rPr>
              <a:t> </a:t>
            </a:r>
            <a:r>
              <a:rPr lang="ar-IQ" sz="2400" dirty="0">
                <a:cs typeface="+mj-cs"/>
              </a:rPr>
              <a:t>بعد حصاد العرانيس فان السكر يقل ويتحول الى نشأ بسرعة وهذا التحول يتناسب طرديا مع ارتفاع درجة الحرارة.</a:t>
            </a:r>
            <a:endParaRPr lang="en-US" sz="2400" dirty="0">
              <a:cs typeface="+mj-cs"/>
            </a:endParaRPr>
          </a:p>
          <a:p>
            <a:pPr marL="177800" indent="-177800" algn="just" rtl="1">
              <a:lnSpc>
                <a:spcPct val="150000"/>
              </a:lnSpc>
              <a:buFontTx/>
              <a:buChar char="-"/>
            </a:pPr>
            <a:endParaRPr lang="ar-IQ" sz="2400" b="1" dirty="0"/>
          </a:p>
        </p:txBody>
      </p:sp>
    </p:spTree>
    <p:extLst>
      <p:ext uri="{BB962C8B-B14F-4D97-AF65-F5344CB8AC3E}">
        <p14:creationId xmlns:p14="http://schemas.microsoft.com/office/powerpoint/2010/main" val="2508405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lnSpcReduction="10000"/>
          </a:bodyPr>
          <a:lstStyle/>
          <a:p>
            <a:pPr marL="177800" indent="-177800" algn="just" rtl="1">
              <a:lnSpc>
                <a:spcPct val="150000"/>
              </a:lnSpc>
              <a:buFontTx/>
              <a:buChar char="-"/>
            </a:pPr>
            <a:r>
              <a:rPr lang="ar-IQ" sz="2400" b="1" dirty="0"/>
              <a:t>النضج والحصاد و كمية </a:t>
            </a:r>
            <a:r>
              <a:rPr lang="ar-IQ" sz="2400" b="1" dirty="0" smtClean="0"/>
              <a:t>الحاصل</a:t>
            </a:r>
          </a:p>
          <a:p>
            <a:pPr marL="177800" indent="-177800" algn="just" rtl="1">
              <a:lnSpc>
                <a:spcPct val="150000"/>
              </a:lnSpc>
              <a:buFontTx/>
              <a:buChar char="-"/>
            </a:pPr>
            <a:r>
              <a:rPr lang="ar-IQ" sz="2400" dirty="0">
                <a:cs typeface="+mj-cs"/>
              </a:rPr>
              <a:t>تزال الذرة الحلوة من النبات بقصم العرنوس من حامله ثم يجنى العرنوس نحو الاسفل ويلوى لجانب واحد ثم يسحب، </a:t>
            </a:r>
            <a:r>
              <a:rPr lang="ar-IQ" sz="2400" dirty="0" smtClean="0">
                <a:cs typeface="+mj-cs"/>
              </a:rPr>
              <a:t>وتتم </a:t>
            </a:r>
            <a:r>
              <a:rPr lang="ar-IQ" sz="2400" dirty="0">
                <a:cs typeface="+mj-cs"/>
              </a:rPr>
              <a:t>جميع هذه العمليات بحركة واحده سريعة، </a:t>
            </a:r>
            <a:endParaRPr lang="ar-IQ" sz="2400" dirty="0" smtClean="0">
              <a:cs typeface="+mj-cs"/>
            </a:endParaRPr>
          </a:p>
          <a:p>
            <a:pPr marL="177800" indent="-177800" algn="just" rtl="1">
              <a:lnSpc>
                <a:spcPct val="150000"/>
              </a:lnSpc>
              <a:buFontTx/>
              <a:buChar char="-"/>
            </a:pPr>
            <a:r>
              <a:rPr lang="ar-IQ" sz="2400" dirty="0" smtClean="0">
                <a:cs typeface="+mj-cs"/>
              </a:rPr>
              <a:t>ويجب </a:t>
            </a:r>
            <a:r>
              <a:rPr lang="ar-IQ" sz="2400" dirty="0">
                <a:cs typeface="+mj-cs"/>
              </a:rPr>
              <a:t>ان يكون الحصاد في الصباح الباكر </a:t>
            </a:r>
            <a:endParaRPr lang="ar-IQ" sz="2400" dirty="0" smtClean="0">
              <a:cs typeface="+mj-cs"/>
            </a:endParaRPr>
          </a:p>
          <a:p>
            <a:pPr marL="177800" indent="-177800" algn="just" rtl="1">
              <a:lnSpc>
                <a:spcPct val="150000"/>
              </a:lnSpc>
              <a:buFontTx/>
              <a:buChar char="-"/>
            </a:pPr>
            <a:r>
              <a:rPr lang="ar-IQ" sz="2400" dirty="0" smtClean="0">
                <a:cs typeface="+mj-cs"/>
              </a:rPr>
              <a:t>وان </a:t>
            </a:r>
            <a:r>
              <a:rPr lang="ar-IQ" sz="2400" dirty="0">
                <a:cs typeface="+mj-cs"/>
              </a:rPr>
              <a:t>تحفظ العرانيس في مكان بارد، </a:t>
            </a:r>
            <a:endParaRPr lang="ar-IQ" sz="2400" dirty="0" smtClean="0">
              <a:cs typeface="+mj-cs"/>
            </a:endParaRPr>
          </a:p>
          <a:p>
            <a:pPr marL="177800" indent="-177800" algn="just" rtl="1">
              <a:lnSpc>
                <a:spcPct val="150000"/>
              </a:lnSpc>
              <a:buFontTx/>
              <a:buChar char="-"/>
            </a:pPr>
            <a:r>
              <a:rPr lang="ar-IQ" sz="2400" dirty="0" smtClean="0">
                <a:cs typeface="+mj-cs"/>
              </a:rPr>
              <a:t>كما </a:t>
            </a:r>
            <a:r>
              <a:rPr lang="ar-IQ" sz="2400" dirty="0">
                <a:cs typeface="+mj-cs"/>
              </a:rPr>
              <a:t>ان </a:t>
            </a:r>
            <a:r>
              <a:rPr lang="ar-IQ" sz="2400" dirty="0" smtClean="0">
                <a:cs typeface="+mj-cs"/>
              </a:rPr>
              <a:t>وضعها  </a:t>
            </a:r>
            <a:r>
              <a:rPr lang="ar-IQ" sz="2400" dirty="0">
                <a:cs typeface="+mj-cs"/>
              </a:rPr>
              <a:t>في كومة او صناديق لاتتوفر فيها التهوية يؤدي الى زيادة سرعة التنفس وفقدان السكر.</a:t>
            </a:r>
            <a:endParaRPr lang="ar-IQ" sz="2400" b="1" dirty="0" smtClean="0">
              <a:cs typeface="+mj-cs"/>
            </a:endParaRPr>
          </a:p>
        </p:txBody>
      </p:sp>
    </p:spTree>
    <p:extLst>
      <p:ext uri="{BB962C8B-B14F-4D97-AF65-F5344CB8AC3E}">
        <p14:creationId xmlns:p14="http://schemas.microsoft.com/office/powerpoint/2010/main" val="3393961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lnSpcReduction="10000"/>
          </a:bodyPr>
          <a:lstStyle/>
          <a:p>
            <a:pPr marL="177800" indent="-177800" algn="just" rtl="1">
              <a:lnSpc>
                <a:spcPct val="150000"/>
              </a:lnSpc>
              <a:buFontTx/>
              <a:buChar char="-"/>
            </a:pPr>
            <a:r>
              <a:rPr lang="ar-IQ" sz="2400" b="1" dirty="0"/>
              <a:t>النضج والحصاد و كمية </a:t>
            </a:r>
            <a:r>
              <a:rPr lang="ar-IQ" sz="2400" b="1" dirty="0" smtClean="0"/>
              <a:t>الحاصل</a:t>
            </a:r>
          </a:p>
          <a:p>
            <a:pPr marL="177800" indent="-177800" algn="just" rtl="1">
              <a:lnSpc>
                <a:spcPct val="160000"/>
              </a:lnSpc>
              <a:buFontTx/>
              <a:buChar char="-"/>
            </a:pPr>
            <a:r>
              <a:rPr lang="ar-IQ" sz="2400" dirty="0">
                <a:cs typeface="+mj-cs"/>
              </a:rPr>
              <a:t>بسبب التأثير الملحوظ لدرجة الحرارة على فقدان السكر فانه يجب تعليب الذرة الحلوة بعد الحصاد مباشرة في حالة اذا كان الغرض تعليبها، </a:t>
            </a:r>
            <a:endParaRPr lang="ar-IQ" sz="2400" dirty="0" smtClean="0">
              <a:cs typeface="+mj-cs"/>
            </a:endParaRPr>
          </a:p>
          <a:p>
            <a:pPr marL="177800" indent="-177800" algn="just" rtl="1">
              <a:lnSpc>
                <a:spcPct val="160000"/>
              </a:lnSpc>
              <a:buFontTx/>
              <a:buChar char="-"/>
            </a:pPr>
            <a:r>
              <a:rPr lang="ar-IQ" sz="2400" dirty="0" smtClean="0">
                <a:cs typeface="+mj-cs"/>
              </a:rPr>
              <a:t>إذ </a:t>
            </a:r>
            <a:r>
              <a:rPr lang="ar-IQ" sz="2400" dirty="0">
                <a:cs typeface="+mj-cs"/>
              </a:rPr>
              <a:t>تبين وجود اكتشف عامل وراثي </a:t>
            </a:r>
            <a:r>
              <a:rPr lang="en-US" sz="2400" dirty="0">
                <a:cs typeface="+mj-cs"/>
              </a:rPr>
              <a:t>Gene</a:t>
            </a:r>
            <a:r>
              <a:rPr lang="ar-IQ" sz="2400" dirty="0">
                <a:cs typeface="+mj-cs"/>
              </a:rPr>
              <a:t> في الذرة اطلق عليه </a:t>
            </a:r>
            <a:r>
              <a:rPr lang="en-US" sz="2400" dirty="0" err="1">
                <a:cs typeface="+mj-cs"/>
              </a:rPr>
              <a:t>Surgary</a:t>
            </a:r>
            <a:r>
              <a:rPr lang="en-US" sz="2400" dirty="0">
                <a:cs typeface="+mj-cs"/>
              </a:rPr>
              <a:t> 1</a:t>
            </a:r>
            <a:r>
              <a:rPr lang="ar-IQ" sz="2400" dirty="0">
                <a:cs typeface="+mj-cs"/>
              </a:rPr>
              <a:t> الذي يمنع تكون النشأ من السكروز المنتقل الى الاندوسبيرم، </a:t>
            </a:r>
            <a:endParaRPr lang="ar-IQ" sz="2400" dirty="0" smtClean="0">
              <a:cs typeface="+mj-cs"/>
            </a:endParaRPr>
          </a:p>
          <a:p>
            <a:pPr marL="177800" indent="-177800" algn="just" rtl="1">
              <a:lnSpc>
                <a:spcPct val="160000"/>
              </a:lnSpc>
              <a:buFontTx/>
              <a:buChar char="-"/>
            </a:pPr>
            <a:r>
              <a:rPr lang="ar-IQ" sz="2400" dirty="0" smtClean="0">
                <a:cs typeface="+mj-cs"/>
              </a:rPr>
              <a:t>وهناك </a:t>
            </a:r>
            <a:r>
              <a:rPr lang="ar-IQ" sz="2400" dirty="0">
                <a:cs typeface="+mj-cs"/>
              </a:rPr>
              <a:t>عامل وراثي اخر اطلق عليه </a:t>
            </a:r>
            <a:r>
              <a:rPr lang="en-US" sz="2400" dirty="0">
                <a:cs typeface="+mj-cs"/>
              </a:rPr>
              <a:t>Brittle 1</a:t>
            </a:r>
            <a:r>
              <a:rPr lang="ar-IQ" sz="2400" dirty="0">
                <a:cs typeface="+mj-cs"/>
              </a:rPr>
              <a:t> يثبط تحلل السكروز الى </a:t>
            </a:r>
            <a:r>
              <a:rPr lang="ar-IQ" sz="2400" dirty="0" smtClean="0">
                <a:cs typeface="+mj-cs"/>
              </a:rPr>
              <a:t>فركتوز،</a:t>
            </a:r>
          </a:p>
          <a:p>
            <a:pPr marL="177800" indent="-177800" algn="just" rtl="1">
              <a:lnSpc>
                <a:spcPct val="160000"/>
              </a:lnSpc>
              <a:buFontTx/>
              <a:buChar char="-"/>
            </a:pPr>
            <a:r>
              <a:rPr lang="ar-IQ" sz="2400" dirty="0" smtClean="0">
                <a:cs typeface="+mj-cs"/>
              </a:rPr>
              <a:t>وان </a:t>
            </a:r>
            <a:r>
              <a:rPr lang="ar-IQ" sz="2400" dirty="0">
                <a:cs typeface="+mj-cs"/>
              </a:rPr>
              <a:t>هذين العاملين الوراثيين يساعدان على بقاء الذرة الحلوة حلوة الطعم لعدة ايام دون وضعها في الثلاجة، ويعملان على اطالة فترة الحصاد. </a:t>
            </a:r>
            <a:endParaRPr lang="ar-IQ" sz="2400" b="1" dirty="0" smtClean="0">
              <a:cs typeface="+mj-cs"/>
            </a:endParaRPr>
          </a:p>
        </p:txBody>
      </p:sp>
    </p:spTree>
    <p:extLst>
      <p:ext uri="{BB962C8B-B14F-4D97-AF65-F5344CB8AC3E}">
        <p14:creationId xmlns:p14="http://schemas.microsoft.com/office/powerpoint/2010/main" val="16668662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pPr>
            <a:r>
              <a:rPr lang="ar-IQ" sz="2400" b="1" dirty="0"/>
              <a:t>النضج والحصاد و كمية </a:t>
            </a:r>
            <a:r>
              <a:rPr lang="ar-IQ" sz="2400" b="1" dirty="0" smtClean="0"/>
              <a:t>الحاصل</a:t>
            </a:r>
          </a:p>
          <a:p>
            <a:pPr marL="177800" indent="-177800" algn="just" rtl="1">
              <a:lnSpc>
                <a:spcPct val="150000"/>
              </a:lnSpc>
              <a:buFontTx/>
              <a:buChar char="-"/>
            </a:pPr>
            <a:r>
              <a:rPr lang="ar-IQ" sz="2400" dirty="0" smtClean="0">
                <a:cs typeface="+mj-cs"/>
              </a:rPr>
              <a:t>في </a:t>
            </a:r>
            <a:r>
              <a:rPr lang="ar-IQ" sz="2400" dirty="0">
                <a:cs typeface="+mj-cs"/>
              </a:rPr>
              <a:t>العراق موعد جني الذرة الحلوة يكون في شهر حزيران حتى بداية تموز للزراعة الربيعية وفي تشرين الثاني للزراعة الخريفية. </a:t>
            </a:r>
          </a:p>
          <a:p>
            <a:pPr marL="177800" indent="-177800" algn="just" rtl="1">
              <a:lnSpc>
                <a:spcPct val="150000"/>
              </a:lnSpc>
              <a:buFontTx/>
              <a:buChar char="-"/>
            </a:pPr>
            <a:r>
              <a:rPr lang="ar-IQ" sz="2400" dirty="0" smtClean="0">
                <a:cs typeface="+mj-cs"/>
              </a:rPr>
              <a:t>تختلف </a:t>
            </a:r>
            <a:r>
              <a:rPr lang="ar-IQ" sz="2400" dirty="0">
                <a:cs typeface="+mj-cs"/>
              </a:rPr>
              <a:t>كمية الحاصل باختلاف الاصناف ومسافات الزراعة والظروف الجوية السائدة وغيرها من العوامل وعادة يحمل النبات عرنوسين وينتج حاصلا يتراوح بين حوالي </a:t>
            </a:r>
            <a:r>
              <a:rPr lang="en-US" sz="2400" dirty="0">
                <a:cs typeface="+mj-cs"/>
              </a:rPr>
              <a:t>2</a:t>
            </a:r>
            <a:r>
              <a:rPr lang="ar-IQ" sz="2400" dirty="0">
                <a:cs typeface="+mj-cs"/>
              </a:rPr>
              <a:t> – </a:t>
            </a:r>
            <a:r>
              <a:rPr lang="en-US" sz="2400" dirty="0">
                <a:cs typeface="+mj-cs"/>
              </a:rPr>
              <a:t>4</a:t>
            </a:r>
            <a:r>
              <a:rPr lang="ar-IQ" sz="2400" dirty="0">
                <a:cs typeface="+mj-cs"/>
              </a:rPr>
              <a:t> طن/ دونم, </a:t>
            </a:r>
            <a:endParaRPr lang="ar-IQ" sz="2400" dirty="0" smtClean="0">
              <a:cs typeface="+mj-cs"/>
            </a:endParaRPr>
          </a:p>
          <a:p>
            <a:pPr marL="177800" indent="-177800" algn="just" rtl="1">
              <a:lnSpc>
                <a:spcPct val="150000"/>
              </a:lnSpc>
              <a:buFontTx/>
              <a:buChar char="-"/>
            </a:pPr>
            <a:r>
              <a:rPr lang="ar-IQ" sz="2400" dirty="0" smtClean="0">
                <a:cs typeface="+mj-cs"/>
              </a:rPr>
              <a:t>ويعطي </a:t>
            </a:r>
            <a:r>
              <a:rPr lang="ar-IQ" sz="2400" dirty="0">
                <a:cs typeface="+mj-cs"/>
              </a:rPr>
              <a:t>الدونم في العراق حوالي </a:t>
            </a:r>
            <a:r>
              <a:rPr lang="en-US" sz="2400" dirty="0">
                <a:cs typeface="+mj-cs"/>
              </a:rPr>
              <a:t>20</a:t>
            </a:r>
            <a:r>
              <a:rPr lang="ar-IQ" sz="2400" dirty="0">
                <a:cs typeface="+mj-cs"/>
              </a:rPr>
              <a:t> – </a:t>
            </a:r>
            <a:r>
              <a:rPr lang="en-US" sz="2400" dirty="0">
                <a:cs typeface="+mj-cs"/>
              </a:rPr>
              <a:t>25</a:t>
            </a:r>
            <a:r>
              <a:rPr lang="ar-IQ" sz="2400" dirty="0">
                <a:cs typeface="+mj-cs"/>
              </a:rPr>
              <a:t> ألف عرنوس. </a:t>
            </a:r>
            <a:r>
              <a:rPr lang="ar-IQ" sz="2400" dirty="0" smtClean="0">
                <a:cs typeface="+mj-cs"/>
              </a:rPr>
              <a:t>.............  يتبع    </a:t>
            </a:r>
            <a:endParaRPr lang="ar-IQ" sz="2400" b="1" dirty="0" smtClean="0">
              <a:cs typeface="+mj-cs"/>
            </a:endParaRPr>
          </a:p>
        </p:txBody>
      </p:sp>
    </p:spTree>
    <p:extLst>
      <p:ext uri="{BB962C8B-B14F-4D97-AF65-F5344CB8AC3E}">
        <p14:creationId xmlns:p14="http://schemas.microsoft.com/office/powerpoint/2010/main" val="39312542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lnSpcReduction="10000"/>
          </a:bodyPr>
          <a:lstStyle/>
          <a:p>
            <a:pPr marL="177800" indent="-177800" algn="just" rtl="1">
              <a:lnSpc>
                <a:spcPct val="150000"/>
              </a:lnSpc>
              <a:buFontTx/>
              <a:buChar char="-"/>
            </a:pPr>
            <a:r>
              <a:rPr lang="ar-IQ" sz="2400" b="1" dirty="0" smtClean="0"/>
              <a:t>التخزين</a:t>
            </a:r>
          </a:p>
          <a:p>
            <a:pPr marL="177800" indent="-177800" algn="just" rtl="1">
              <a:lnSpc>
                <a:spcPct val="160000"/>
              </a:lnSpc>
              <a:buFontTx/>
              <a:buChar char="-"/>
            </a:pPr>
            <a:r>
              <a:rPr lang="ar-IQ" sz="2400" dirty="0">
                <a:cs typeface="+mj-cs"/>
              </a:rPr>
              <a:t>نادرا ما تخزن الذرة الحلوة نظرا لسرعة تحول السكر فيها الى نشأ وبالتالي يؤدي ذلك الى رداءة نوعيتها </a:t>
            </a:r>
            <a:endParaRPr lang="ar-IQ" sz="2400" dirty="0" smtClean="0">
              <a:cs typeface="+mj-cs"/>
            </a:endParaRPr>
          </a:p>
          <a:p>
            <a:pPr marL="177800" indent="-177800" algn="just" rtl="1">
              <a:lnSpc>
                <a:spcPct val="160000"/>
              </a:lnSpc>
              <a:buFontTx/>
              <a:buChar char="-"/>
            </a:pPr>
            <a:r>
              <a:rPr lang="ar-IQ" sz="2400" dirty="0" smtClean="0">
                <a:cs typeface="+mj-cs"/>
              </a:rPr>
              <a:t>ويفضل </a:t>
            </a:r>
            <a:r>
              <a:rPr lang="ar-IQ" sz="2400" dirty="0">
                <a:cs typeface="+mj-cs"/>
              </a:rPr>
              <a:t>تبريدها بسرعة لازالة الحرارة التي اكتسبتها في الحقل لمنع </a:t>
            </a:r>
            <a:r>
              <a:rPr lang="ar-IQ" sz="2400" dirty="0" smtClean="0">
                <a:cs typeface="+mj-cs"/>
              </a:rPr>
              <a:t>ذلك التحول </a:t>
            </a:r>
            <a:r>
              <a:rPr lang="ar-IQ" sz="2400" dirty="0">
                <a:cs typeface="+mj-cs"/>
              </a:rPr>
              <a:t>بفعل الانزيمات </a:t>
            </a:r>
            <a:endParaRPr lang="ar-IQ" sz="2400" dirty="0" smtClean="0">
              <a:cs typeface="+mj-cs"/>
            </a:endParaRPr>
          </a:p>
          <a:p>
            <a:pPr marL="177800" indent="-177800" algn="just" rtl="1">
              <a:lnSpc>
                <a:spcPct val="160000"/>
              </a:lnSpc>
              <a:buFontTx/>
              <a:buChar char="-"/>
            </a:pPr>
            <a:r>
              <a:rPr lang="ar-IQ" sz="2400" dirty="0" smtClean="0">
                <a:cs typeface="+mj-cs"/>
              </a:rPr>
              <a:t>من </a:t>
            </a:r>
            <a:r>
              <a:rPr lang="ar-IQ" sz="2400" dirty="0">
                <a:cs typeface="+mj-cs"/>
              </a:rPr>
              <a:t>المعروف ان سرعة </a:t>
            </a:r>
            <a:r>
              <a:rPr lang="ar-IQ" sz="2400" dirty="0" smtClean="0">
                <a:cs typeface="+mj-cs"/>
              </a:rPr>
              <a:t>تحول السكر الى نشأ </a:t>
            </a:r>
            <a:r>
              <a:rPr lang="ar-IQ" sz="2400" dirty="0">
                <a:cs typeface="+mj-cs"/>
              </a:rPr>
              <a:t>تتناسب طرديا مع ارتفاع درجة الحرارة </a:t>
            </a:r>
            <a:endParaRPr lang="ar-IQ" sz="2400" dirty="0" smtClean="0">
              <a:cs typeface="+mj-cs"/>
            </a:endParaRPr>
          </a:p>
          <a:p>
            <a:pPr marL="177800" indent="-177800" algn="just" rtl="1">
              <a:lnSpc>
                <a:spcPct val="160000"/>
              </a:lnSpc>
              <a:buFontTx/>
              <a:buChar char="-"/>
            </a:pPr>
            <a:r>
              <a:rPr lang="ar-IQ" sz="2400" dirty="0" smtClean="0">
                <a:cs typeface="+mj-cs"/>
              </a:rPr>
              <a:t>وكلما </a:t>
            </a:r>
            <a:r>
              <a:rPr lang="ar-IQ" sz="2400" dirty="0">
                <a:cs typeface="+mj-cs"/>
              </a:rPr>
              <a:t>كانت سرعة التنفس عالية كانت كمية الحرارة مرتفعة </a:t>
            </a:r>
            <a:endParaRPr lang="ar-IQ" sz="2400" dirty="0" smtClean="0">
              <a:cs typeface="+mj-cs"/>
            </a:endParaRPr>
          </a:p>
          <a:p>
            <a:pPr marL="177800" indent="-177800" algn="just" rtl="1">
              <a:lnSpc>
                <a:spcPct val="160000"/>
              </a:lnSpc>
              <a:buFontTx/>
              <a:buChar char="-"/>
            </a:pPr>
            <a:r>
              <a:rPr lang="ar-IQ" sz="2400" dirty="0" smtClean="0">
                <a:cs typeface="+mj-cs"/>
              </a:rPr>
              <a:t>وبالتالي </a:t>
            </a:r>
            <a:r>
              <a:rPr lang="ar-IQ" sz="2400" dirty="0">
                <a:cs typeface="+mj-cs"/>
              </a:rPr>
              <a:t>تزداد الحاجة الى تبريد اكثر لازالة هذه الحرارة، </a:t>
            </a:r>
            <a:endParaRPr lang="ar-IQ" sz="2400" dirty="0" smtClean="0">
              <a:cs typeface="+mj-cs"/>
            </a:endParaRPr>
          </a:p>
        </p:txBody>
      </p:sp>
    </p:spTree>
    <p:extLst>
      <p:ext uri="{BB962C8B-B14F-4D97-AF65-F5344CB8AC3E}">
        <p14:creationId xmlns:p14="http://schemas.microsoft.com/office/powerpoint/2010/main" val="34014455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85000" lnSpcReduction="10000"/>
          </a:bodyPr>
          <a:lstStyle/>
          <a:p>
            <a:pPr marL="177800" indent="-177800" algn="just" rtl="1">
              <a:lnSpc>
                <a:spcPct val="150000"/>
              </a:lnSpc>
              <a:buFontTx/>
              <a:buChar char="-"/>
            </a:pPr>
            <a:r>
              <a:rPr lang="ar-IQ" sz="2400" b="1" dirty="0" smtClean="0"/>
              <a:t>التخزين</a:t>
            </a:r>
          </a:p>
          <a:p>
            <a:pPr marL="177800" indent="-177800" algn="just" rtl="1">
              <a:lnSpc>
                <a:spcPct val="160000"/>
              </a:lnSpc>
              <a:buFontTx/>
              <a:buChar char="-"/>
            </a:pPr>
            <a:r>
              <a:rPr lang="ar-IQ" sz="2400" dirty="0" smtClean="0">
                <a:cs typeface="+mj-cs"/>
              </a:rPr>
              <a:t>وبصورة </a:t>
            </a:r>
            <a:r>
              <a:rPr lang="ar-IQ" sz="2400" dirty="0">
                <a:cs typeface="+mj-cs"/>
              </a:rPr>
              <a:t>عامة فان الخضراوات ذات سرعة التنفس الواطئة يمكن خزنها لفترة اطول بعد الحصاد، </a:t>
            </a:r>
            <a:endParaRPr lang="ar-IQ" sz="2400" dirty="0" smtClean="0">
              <a:cs typeface="+mj-cs"/>
            </a:endParaRPr>
          </a:p>
          <a:p>
            <a:pPr marL="177800" indent="-177800" algn="just" rtl="1">
              <a:lnSpc>
                <a:spcPct val="160000"/>
              </a:lnSpc>
              <a:buFontTx/>
              <a:buChar char="-"/>
            </a:pPr>
            <a:r>
              <a:rPr lang="ar-IQ" sz="2400" dirty="0" smtClean="0">
                <a:cs typeface="+mj-cs"/>
              </a:rPr>
              <a:t>وان </a:t>
            </a:r>
            <a:r>
              <a:rPr lang="ar-IQ" sz="2400" dirty="0">
                <a:cs typeface="+mj-cs"/>
              </a:rPr>
              <a:t>معدل سرعة التنفس النسبي للذرة الحلوة مرتفع جدا ولهذا تخزن لفترة قصيرة، </a:t>
            </a:r>
            <a:endParaRPr lang="ar-IQ" sz="2400" dirty="0" smtClean="0">
              <a:cs typeface="+mj-cs"/>
            </a:endParaRPr>
          </a:p>
          <a:p>
            <a:pPr marL="177800" indent="-177800" algn="just" rtl="1">
              <a:lnSpc>
                <a:spcPct val="160000"/>
              </a:lnSpc>
              <a:buFontTx/>
              <a:buChar char="-"/>
            </a:pPr>
            <a:r>
              <a:rPr lang="ar-IQ" sz="2400" dirty="0" smtClean="0">
                <a:cs typeface="+mj-cs"/>
              </a:rPr>
              <a:t>كما </a:t>
            </a:r>
            <a:r>
              <a:rPr lang="ar-IQ" sz="2400" dirty="0">
                <a:cs typeface="+mj-cs"/>
              </a:rPr>
              <a:t>يمكن خزنها لمدة </a:t>
            </a:r>
            <a:r>
              <a:rPr lang="en-US" sz="2400" dirty="0">
                <a:cs typeface="+mj-cs"/>
              </a:rPr>
              <a:t>4</a:t>
            </a:r>
            <a:r>
              <a:rPr lang="ar-IQ" sz="2400" dirty="0">
                <a:cs typeface="+mj-cs"/>
              </a:rPr>
              <a:t> – </a:t>
            </a:r>
            <a:r>
              <a:rPr lang="en-US" sz="2400" dirty="0">
                <a:cs typeface="+mj-cs"/>
              </a:rPr>
              <a:t>8 </a:t>
            </a:r>
            <a:r>
              <a:rPr lang="ar-IQ" sz="2400" dirty="0">
                <a:cs typeface="+mj-cs"/>
              </a:rPr>
              <a:t>أيام على درجة حرارة الصفر المئوي ورطوبة نسبية </a:t>
            </a:r>
            <a:r>
              <a:rPr lang="en-US" sz="2400" dirty="0">
                <a:cs typeface="+mj-cs"/>
              </a:rPr>
              <a:t>90</a:t>
            </a:r>
            <a:r>
              <a:rPr lang="ar-IQ" sz="2400" dirty="0">
                <a:cs typeface="+mj-cs"/>
              </a:rPr>
              <a:t> – </a:t>
            </a:r>
            <a:r>
              <a:rPr lang="en-US" sz="2400" dirty="0">
                <a:cs typeface="+mj-cs"/>
              </a:rPr>
              <a:t>95</a:t>
            </a:r>
            <a:r>
              <a:rPr lang="ar-IQ" sz="2400" dirty="0">
                <a:cs typeface="+mj-cs"/>
              </a:rPr>
              <a:t> </a:t>
            </a:r>
            <a:r>
              <a:rPr lang="ar-IQ" sz="2400" dirty="0" smtClean="0">
                <a:cs typeface="+mj-cs"/>
              </a:rPr>
              <a:t>%,</a:t>
            </a:r>
          </a:p>
          <a:p>
            <a:pPr marL="177800" indent="-177800" algn="just" rtl="1">
              <a:lnSpc>
                <a:spcPct val="160000"/>
              </a:lnSpc>
              <a:buFontTx/>
              <a:buChar char="-"/>
            </a:pPr>
            <a:r>
              <a:rPr lang="ar-IQ" sz="2400" dirty="0" smtClean="0">
                <a:cs typeface="+mj-cs"/>
              </a:rPr>
              <a:t> </a:t>
            </a:r>
            <a:r>
              <a:rPr lang="ar-IQ" sz="2400" dirty="0">
                <a:cs typeface="+mj-cs"/>
              </a:rPr>
              <a:t>وتتجمد على درجة حرارة حوالي نصف درجة مئوية، </a:t>
            </a:r>
            <a:endParaRPr lang="ar-IQ" sz="2400" dirty="0" smtClean="0">
              <a:cs typeface="+mj-cs"/>
            </a:endParaRPr>
          </a:p>
          <a:p>
            <a:pPr marL="177800" indent="-177800" algn="just" rtl="1">
              <a:lnSpc>
                <a:spcPct val="160000"/>
              </a:lnSpc>
              <a:buFontTx/>
              <a:buChar char="-"/>
            </a:pPr>
            <a:r>
              <a:rPr lang="ar-IQ" sz="2400" dirty="0" smtClean="0">
                <a:cs typeface="+mj-cs"/>
              </a:rPr>
              <a:t>وتخزن </a:t>
            </a:r>
            <a:r>
              <a:rPr lang="ar-IQ" sz="2400" dirty="0">
                <a:cs typeface="+mj-cs"/>
              </a:rPr>
              <a:t>على درجات حرارة واطئة قدر الامكان وتفضل درجة حرارة </a:t>
            </a:r>
            <a:r>
              <a:rPr lang="en-US" sz="2400" dirty="0">
                <a:cs typeface="+mj-cs"/>
              </a:rPr>
              <a:t>1</a:t>
            </a:r>
            <a:r>
              <a:rPr lang="ar-IQ" sz="2400" dirty="0">
                <a:cs typeface="+mj-cs"/>
              </a:rPr>
              <a:t> – </a:t>
            </a:r>
            <a:r>
              <a:rPr lang="en-US" sz="2400" dirty="0">
                <a:cs typeface="+mj-cs"/>
              </a:rPr>
              <a:t>2</a:t>
            </a:r>
            <a:r>
              <a:rPr lang="ar-IQ" sz="2400" dirty="0">
                <a:cs typeface="+mj-cs"/>
              </a:rPr>
              <a:t> </a:t>
            </a:r>
            <a:r>
              <a:rPr lang="ar-IQ" sz="2400" dirty="0" smtClean="0">
                <a:cs typeface="+mj-cs"/>
              </a:rPr>
              <a:t>مº</a:t>
            </a:r>
          </a:p>
          <a:p>
            <a:pPr marL="177800" indent="-177800" algn="just" rtl="1">
              <a:lnSpc>
                <a:spcPct val="160000"/>
              </a:lnSpc>
              <a:buFontTx/>
              <a:buChar char="-"/>
            </a:pPr>
            <a:r>
              <a:rPr lang="ar-IQ" sz="2400" dirty="0" smtClean="0">
                <a:cs typeface="+mj-cs"/>
              </a:rPr>
              <a:t> </a:t>
            </a:r>
            <a:r>
              <a:rPr lang="ar-IQ" sz="2400" dirty="0">
                <a:cs typeface="+mj-cs"/>
              </a:rPr>
              <a:t>وعلى درجة </a:t>
            </a:r>
            <a:r>
              <a:rPr lang="en-US" sz="2400" dirty="0">
                <a:cs typeface="+mj-cs"/>
              </a:rPr>
              <a:t>21</a:t>
            </a:r>
            <a:r>
              <a:rPr lang="ar-IQ" sz="2400" dirty="0">
                <a:cs typeface="+mj-cs"/>
              </a:rPr>
              <a:t> مº يتوقع حصول فقد في السكروز بمقدار </a:t>
            </a:r>
            <a:r>
              <a:rPr lang="en-US" sz="2400" dirty="0">
                <a:cs typeface="+mj-cs"/>
              </a:rPr>
              <a:t>10</a:t>
            </a:r>
            <a:r>
              <a:rPr lang="ar-IQ" sz="2400" dirty="0">
                <a:cs typeface="+mj-cs"/>
              </a:rPr>
              <a:t> </a:t>
            </a:r>
            <a:r>
              <a:rPr lang="ar-IQ" sz="2400" dirty="0" smtClean="0">
                <a:cs typeface="+mj-cs"/>
              </a:rPr>
              <a:t>%. </a:t>
            </a:r>
            <a:r>
              <a:rPr lang="ar-IQ" sz="2400" b="1" dirty="0" smtClean="0">
                <a:cs typeface="+mj-cs"/>
              </a:rPr>
              <a:t> </a:t>
            </a:r>
          </a:p>
          <a:p>
            <a:pPr marL="0" indent="0" algn="ctr" rtl="1">
              <a:lnSpc>
                <a:spcPct val="160000"/>
              </a:lnSpc>
              <a:buNone/>
            </a:pPr>
            <a:r>
              <a:rPr lang="ar-IQ" sz="2400" b="1" dirty="0" smtClean="0">
                <a:cs typeface="+mj-cs"/>
              </a:rPr>
              <a:t>**************************************************************</a:t>
            </a:r>
          </a:p>
        </p:txBody>
      </p:sp>
    </p:spTree>
    <p:extLst>
      <p:ext uri="{BB962C8B-B14F-4D97-AF65-F5344CB8AC3E}">
        <p14:creationId xmlns:p14="http://schemas.microsoft.com/office/powerpoint/2010/main" val="1433578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pPr>
            <a:r>
              <a:rPr lang="ar-IQ" sz="2400" b="1" dirty="0" smtClean="0">
                <a:cs typeface="+mj-cs"/>
              </a:rPr>
              <a:t>تعريف بالمحصول</a:t>
            </a:r>
          </a:p>
          <a:p>
            <a:pPr marL="177800" indent="-177800" algn="just" rtl="1">
              <a:lnSpc>
                <a:spcPct val="150000"/>
              </a:lnSpc>
              <a:buFontTx/>
              <a:buChar char="-"/>
            </a:pPr>
            <a:r>
              <a:rPr lang="ar-IQ" sz="2400" dirty="0" smtClean="0">
                <a:cs typeface="+mj-cs"/>
              </a:rPr>
              <a:t>يشبه </a:t>
            </a:r>
            <a:r>
              <a:rPr lang="ar-IQ" sz="2400" dirty="0">
                <a:cs typeface="+mj-cs"/>
              </a:rPr>
              <a:t>نبات الذرة الحلوة نبات الذرة الحلوة الحقلية، </a:t>
            </a:r>
            <a:endParaRPr lang="ar-IQ" sz="2400" dirty="0" smtClean="0">
              <a:cs typeface="+mj-cs"/>
            </a:endParaRPr>
          </a:p>
          <a:p>
            <a:pPr marL="177800" indent="-177800" algn="just" rtl="1">
              <a:lnSpc>
                <a:spcPct val="150000"/>
              </a:lnSpc>
              <a:buFontTx/>
              <a:buChar char="-"/>
            </a:pPr>
            <a:r>
              <a:rPr lang="ar-IQ" sz="2400" dirty="0" smtClean="0">
                <a:cs typeface="+mj-cs"/>
              </a:rPr>
              <a:t>ويختلف </a:t>
            </a:r>
            <a:r>
              <a:rPr lang="ar-IQ" sz="2400" dirty="0">
                <a:cs typeface="+mj-cs"/>
              </a:rPr>
              <a:t>عنه في ارتفاع محتوى حباته من السكر عندما تكون في الطور الحليبي او العجيني المبكر وتكون مجعدة وشفافة عند جفافها </a:t>
            </a:r>
            <a:endParaRPr lang="ar-IQ" sz="2400" dirty="0" smtClean="0">
              <a:cs typeface="+mj-cs"/>
            </a:endParaRPr>
          </a:p>
          <a:p>
            <a:pPr marL="177800" indent="-177800" algn="just" rtl="1">
              <a:lnSpc>
                <a:spcPct val="150000"/>
              </a:lnSpc>
              <a:buFontTx/>
              <a:buChar char="-"/>
            </a:pPr>
            <a:r>
              <a:rPr lang="ar-IQ" sz="2400" dirty="0" smtClean="0">
                <a:cs typeface="+mj-cs"/>
              </a:rPr>
              <a:t>وكذلك </a:t>
            </a:r>
            <a:r>
              <a:rPr lang="ar-IQ" sz="2400" dirty="0">
                <a:cs typeface="+mj-cs"/>
              </a:rPr>
              <a:t>احتواء العرانيس على الاوراق العلمية (الاوراق المتصلة بالعرنوس)، </a:t>
            </a:r>
            <a:endParaRPr lang="ar-IQ" sz="2400" dirty="0" smtClean="0">
              <a:cs typeface="+mj-cs"/>
            </a:endParaRPr>
          </a:p>
          <a:p>
            <a:pPr marL="0" indent="0" algn="just" rtl="1">
              <a:buNone/>
            </a:pPr>
            <a:endParaRPr lang="ar-IQ" dirty="0"/>
          </a:p>
        </p:txBody>
      </p:sp>
    </p:spTree>
    <p:extLst>
      <p:ext uri="{BB962C8B-B14F-4D97-AF65-F5344CB8AC3E}">
        <p14:creationId xmlns:p14="http://schemas.microsoft.com/office/powerpoint/2010/main" val="651423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pPr>
            <a:r>
              <a:rPr lang="ar-IQ" sz="2400" b="1" dirty="0" smtClean="0">
                <a:cs typeface="+mj-cs"/>
              </a:rPr>
              <a:t>تعريف بالمحصول</a:t>
            </a:r>
          </a:p>
          <a:p>
            <a:pPr marL="177800" indent="-177800" algn="just" rtl="1">
              <a:lnSpc>
                <a:spcPct val="150000"/>
              </a:lnSpc>
              <a:buFontTx/>
              <a:buChar char="-"/>
            </a:pPr>
            <a:r>
              <a:rPr lang="ar-IQ" sz="2400" dirty="0" smtClean="0">
                <a:cs typeface="+mj-cs"/>
              </a:rPr>
              <a:t>ويعود </a:t>
            </a:r>
            <a:r>
              <a:rPr lang="ar-IQ" sz="2400" dirty="0">
                <a:cs typeface="+mj-cs"/>
              </a:rPr>
              <a:t>الطعم الحلو الى احتواء السويداء على نسبة مرتفعة من السكر, </a:t>
            </a:r>
            <a:endParaRPr lang="ar-IQ" sz="2400" dirty="0" smtClean="0">
              <a:cs typeface="+mj-cs"/>
            </a:endParaRPr>
          </a:p>
          <a:p>
            <a:pPr marL="177800" indent="-177800" algn="just" rtl="1">
              <a:lnSpc>
                <a:spcPct val="150000"/>
              </a:lnSpc>
              <a:buFontTx/>
              <a:buChar char="-"/>
            </a:pPr>
            <a:r>
              <a:rPr lang="ar-IQ" sz="2400" dirty="0" smtClean="0">
                <a:cs typeface="+mj-cs"/>
              </a:rPr>
              <a:t>كما </a:t>
            </a:r>
            <a:r>
              <a:rPr lang="ar-IQ" sz="2400" dirty="0">
                <a:cs typeface="+mj-cs"/>
              </a:rPr>
              <a:t>ان معظم الكربوهيدرات فيها تكون </a:t>
            </a:r>
            <a:r>
              <a:rPr lang="ar-IQ" sz="2400" dirty="0" smtClean="0">
                <a:cs typeface="+mj-cs"/>
              </a:rPr>
              <a:t>سكر</a:t>
            </a:r>
          </a:p>
          <a:p>
            <a:pPr marL="177800" indent="-177800" algn="just" rtl="1">
              <a:lnSpc>
                <a:spcPct val="150000"/>
              </a:lnSpc>
              <a:buFontTx/>
              <a:buChar char="-"/>
            </a:pPr>
            <a:r>
              <a:rPr lang="ar-IQ" sz="2400" dirty="0" smtClean="0">
                <a:cs typeface="+mj-cs"/>
              </a:rPr>
              <a:t> </a:t>
            </a:r>
            <a:r>
              <a:rPr lang="ar-IQ" sz="2400" dirty="0">
                <a:cs typeface="+mj-cs"/>
              </a:rPr>
              <a:t>لفقدان الحبوب القدرة على تحويل معظم السكر المتكون الى نشأ، </a:t>
            </a:r>
            <a:endParaRPr lang="ar-IQ" sz="2400" dirty="0" smtClean="0">
              <a:cs typeface="+mj-cs"/>
            </a:endParaRPr>
          </a:p>
          <a:p>
            <a:pPr marL="177800" indent="-177800" algn="just" rtl="1">
              <a:lnSpc>
                <a:spcPct val="150000"/>
              </a:lnSpc>
              <a:buFontTx/>
              <a:buChar char="-"/>
            </a:pPr>
            <a:r>
              <a:rPr lang="ar-IQ" sz="2400" dirty="0" smtClean="0">
                <a:cs typeface="+mj-cs"/>
              </a:rPr>
              <a:t>بسبب </a:t>
            </a:r>
            <a:r>
              <a:rPr lang="ar-IQ" sz="2400" dirty="0">
                <a:cs typeface="+mj-cs"/>
              </a:rPr>
              <a:t>وجود جين متنحي يمنع ذلك. </a:t>
            </a:r>
          </a:p>
          <a:p>
            <a:pPr marL="0" indent="0" algn="just" rtl="1">
              <a:buNone/>
            </a:pPr>
            <a:endParaRPr lang="ar-IQ" dirty="0"/>
          </a:p>
        </p:txBody>
      </p:sp>
    </p:spTree>
    <p:extLst>
      <p:ext uri="{BB962C8B-B14F-4D97-AF65-F5344CB8AC3E}">
        <p14:creationId xmlns:p14="http://schemas.microsoft.com/office/powerpoint/2010/main" val="2537987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pPr>
            <a:r>
              <a:rPr lang="ar-IQ" sz="2400" b="1" dirty="0" smtClean="0">
                <a:cs typeface="+mj-cs"/>
              </a:rPr>
              <a:t>تعريف بالمحصول</a:t>
            </a:r>
          </a:p>
          <a:p>
            <a:pPr marL="177800" indent="-177800" algn="just" rtl="1">
              <a:lnSpc>
                <a:spcPct val="170000"/>
              </a:lnSpc>
              <a:buFontTx/>
              <a:buChar char="-"/>
            </a:pPr>
            <a:r>
              <a:rPr lang="ar-IQ" sz="2400" dirty="0" smtClean="0">
                <a:cs typeface="+mj-cs"/>
              </a:rPr>
              <a:t>الذرة </a:t>
            </a:r>
            <a:r>
              <a:rPr lang="ar-IQ" sz="2400" dirty="0">
                <a:cs typeface="+mj-cs"/>
              </a:rPr>
              <a:t>الحلوة من المحاصيل غير الشائعة في العراق رغم ارتفاع قيمتها الغذائية فهي غنية بالكربوهيدرات وتحتوي على كميات جيدة من فيتامين </a:t>
            </a:r>
            <a:r>
              <a:rPr lang="en-US" sz="2400" dirty="0">
                <a:cs typeface="+mj-cs"/>
              </a:rPr>
              <a:t>A</a:t>
            </a:r>
            <a:r>
              <a:rPr lang="ar-IQ" sz="2400" dirty="0">
                <a:cs typeface="+mj-cs"/>
              </a:rPr>
              <a:t> و </a:t>
            </a:r>
            <a:r>
              <a:rPr lang="en-US" sz="2400" dirty="0">
                <a:cs typeface="+mj-cs"/>
              </a:rPr>
              <a:t>C</a:t>
            </a:r>
            <a:r>
              <a:rPr lang="ar-IQ" sz="2400" dirty="0">
                <a:cs typeface="+mj-cs"/>
              </a:rPr>
              <a:t> بالاضافة الى كميات لاباس بها من الفسفور والبوتاسيوم, </a:t>
            </a:r>
            <a:endParaRPr lang="ar-IQ" sz="2400" dirty="0" smtClean="0">
              <a:cs typeface="+mj-cs"/>
            </a:endParaRPr>
          </a:p>
          <a:p>
            <a:pPr marL="177800" indent="-177800" algn="just" rtl="1">
              <a:lnSpc>
                <a:spcPct val="170000"/>
              </a:lnSpc>
              <a:buFontTx/>
              <a:buChar char="-"/>
            </a:pPr>
            <a:r>
              <a:rPr lang="ar-IQ" sz="2400" dirty="0" smtClean="0">
                <a:cs typeface="+mj-cs"/>
              </a:rPr>
              <a:t>وتعد </a:t>
            </a:r>
            <a:r>
              <a:rPr lang="ar-IQ" sz="2400" dirty="0">
                <a:cs typeface="+mj-cs"/>
              </a:rPr>
              <a:t>مصدراً للطاقة المرتفعة الا انها ذات محتوى منخفض من الحامض الاميني اللايسين </a:t>
            </a:r>
            <a:r>
              <a:rPr lang="en-US" sz="2400" dirty="0">
                <a:cs typeface="+mj-cs"/>
              </a:rPr>
              <a:t>Lysine</a:t>
            </a:r>
            <a:r>
              <a:rPr lang="ar-IQ" sz="2400" dirty="0">
                <a:cs typeface="+mj-cs"/>
              </a:rPr>
              <a:t>، </a:t>
            </a:r>
            <a:r>
              <a:rPr lang="ar-IQ" sz="2400" dirty="0" smtClean="0">
                <a:cs typeface="+mj-cs"/>
              </a:rPr>
              <a:t>وقد </a:t>
            </a:r>
            <a:r>
              <a:rPr lang="ar-IQ" sz="2400" dirty="0">
                <a:cs typeface="+mj-cs"/>
              </a:rPr>
              <a:t>تم انتاج اصناف جديدة ذات محتوى مرتفع من هذا الحامض، </a:t>
            </a:r>
            <a:endParaRPr lang="ar-IQ" sz="2400" dirty="0" smtClean="0">
              <a:cs typeface="+mj-cs"/>
            </a:endParaRPr>
          </a:p>
          <a:p>
            <a:pPr marL="177800" indent="-177800" algn="just" rtl="1">
              <a:lnSpc>
                <a:spcPct val="170000"/>
              </a:lnSpc>
              <a:buFontTx/>
              <a:buChar char="-"/>
            </a:pPr>
            <a:endParaRPr lang="ar-IQ" dirty="0"/>
          </a:p>
        </p:txBody>
      </p:sp>
    </p:spTree>
    <p:extLst>
      <p:ext uri="{BB962C8B-B14F-4D97-AF65-F5344CB8AC3E}">
        <p14:creationId xmlns:p14="http://schemas.microsoft.com/office/powerpoint/2010/main" val="3484101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a:bodyPr>
          <a:lstStyle/>
          <a:p>
            <a:pPr marL="177800" indent="-177800" algn="just" rtl="1">
              <a:lnSpc>
                <a:spcPct val="170000"/>
              </a:lnSpc>
              <a:buFontTx/>
              <a:buChar char="-"/>
            </a:pPr>
            <a:r>
              <a:rPr lang="ar-IQ" sz="2400" b="1" dirty="0" smtClean="0">
                <a:cs typeface="+mj-cs"/>
              </a:rPr>
              <a:t>تعريف بالمحصول</a:t>
            </a:r>
          </a:p>
          <a:p>
            <a:pPr marL="177800" indent="-177800" algn="just" rtl="1">
              <a:lnSpc>
                <a:spcPct val="170000"/>
              </a:lnSpc>
              <a:buFontTx/>
              <a:buChar char="-"/>
            </a:pPr>
            <a:r>
              <a:rPr lang="ar-IQ" sz="2400" dirty="0" smtClean="0">
                <a:cs typeface="+mj-cs"/>
              </a:rPr>
              <a:t>وكلما </a:t>
            </a:r>
            <a:r>
              <a:rPr lang="ar-IQ" sz="2400" dirty="0">
                <a:cs typeface="+mj-cs"/>
              </a:rPr>
              <a:t>نضجت الذرة الحلوة تصبح غنية بالطاقة </a:t>
            </a:r>
            <a:endParaRPr lang="ar-IQ" sz="2400" dirty="0" smtClean="0">
              <a:cs typeface="+mj-cs"/>
            </a:endParaRPr>
          </a:p>
          <a:p>
            <a:pPr marL="177800" indent="-177800" algn="just" rtl="1">
              <a:lnSpc>
                <a:spcPct val="170000"/>
              </a:lnSpc>
              <a:buFontTx/>
              <a:buChar char="-"/>
            </a:pPr>
            <a:r>
              <a:rPr lang="ar-IQ" sz="2400" dirty="0" smtClean="0">
                <a:cs typeface="+mj-cs"/>
              </a:rPr>
              <a:t>ولكنها </a:t>
            </a:r>
            <a:r>
              <a:rPr lang="ar-IQ" sz="2400" dirty="0">
                <a:cs typeface="+mj-cs"/>
              </a:rPr>
              <a:t>تبقى فقيرة في النوعية بسبب زيادة محتواها من النشأ وتصلب حبوبها التي هي الجزء المستعمل في </a:t>
            </a:r>
            <a:r>
              <a:rPr lang="ar-IQ" sz="2400" dirty="0" smtClean="0">
                <a:cs typeface="+mj-cs"/>
              </a:rPr>
              <a:t>الاكل</a:t>
            </a:r>
          </a:p>
          <a:p>
            <a:pPr marL="177800" indent="-177800" algn="just" rtl="1">
              <a:lnSpc>
                <a:spcPct val="170000"/>
              </a:lnSpc>
              <a:buFontTx/>
              <a:buChar char="-"/>
            </a:pPr>
            <a:r>
              <a:rPr lang="ar-IQ" sz="2400" dirty="0" smtClean="0">
                <a:cs typeface="+mj-cs"/>
              </a:rPr>
              <a:t> </a:t>
            </a:r>
            <a:r>
              <a:rPr lang="ar-IQ" sz="2400" dirty="0">
                <a:cs typeface="+mj-cs"/>
              </a:rPr>
              <a:t>إذ تؤكل العرانيس كاملة بعد سلقها بالماء والملح او مشوية، </a:t>
            </a:r>
            <a:endParaRPr lang="ar-IQ" sz="2400" dirty="0" smtClean="0">
              <a:cs typeface="+mj-cs"/>
            </a:endParaRPr>
          </a:p>
          <a:p>
            <a:pPr marL="177800" indent="-177800" algn="just" rtl="1">
              <a:lnSpc>
                <a:spcPct val="170000"/>
              </a:lnSpc>
              <a:buFontTx/>
              <a:buChar char="-"/>
            </a:pPr>
            <a:r>
              <a:rPr lang="ar-IQ" sz="2400" dirty="0" smtClean="0">
                <a:cs typeface="+mj-cs"/>
              </a:rPr>
              <a:t>وتؤكل </a:t>
            </a:r>
            <a:r>
              <a:rPr lang="ar-IQ" sz="2400" dirty="0">
                <a:cs typeface="+mj-cs"/>
              </a:rPr>
              <a:t>حبوبها الناضجة مطبوخة بعد نقعها بالماء وتستعمل طازجة او مجمدة او صلبة. </a:t>
            </a:r>
            <a:endParaRPr lang="ar-IQ" sz="2400" dirty="0" smtClean="0">
              <a:cs typeface="+mj-cs"/>
            </a:endParaRPr>
          </a:p>
          <a:p>
            <a:pPr marL="177800" indent="-177800" algn="just" rtl="1">
              <a:lnSpc>
                <a:spcPct val="170000"/>
              </a:lnSpc>
              <a:buFontTx/>
              <a:buChar char="-"/>
            </a:pPr>
            <a:r>
              <a:rPr lang="ar-IQ" sz="2400" dirty="0" smtClean="0">
                <a:cs typeface="+mj-cs"/>
              </a:rPr>
              <a:t>موطنها </a:t>
            </a:r>
            <a:r>
              <a:rPr lang="ar-IQ" sz="2400" dirty="0">
                <a:cs typeface="+mj-cs"/>
              </a:rPr>
              <a:t>الاصلي امريكا. </a:t>
            </a:r>
            <a:r>
              <a:rPr lang="ar-IQ" sz="2400" dirty="0" smtClean="0">
                <a:cs typeface="+mj-cs"/>
              </a:rPr>
              <a:t>............................... يتبع</a:t>
            </a:r>
            <a:endParaRPr lang="en-US" sz="2400" dirty="0" smtClean="0">
              <a:cs typeface="+mj-cs"/>
            </a:endParaRPr>
          </a:p>
          <a:p>
            <a:pPr marL="0" indent="0" algn="just" rtl="1">
              <a:buNone/>
            </a:pPr>
            <a:endParaRPr lang="ar-IQ" dirty="0"/>
          </a:p>
        </p:txBody>
      </p:sp>
    </p:spTree>
    <p:extLst>
      <p:ext uri="{BB962C8B-B14F-4D97-AF65-F5344CB8AC3E}">
        <p14:creationId xmlns:p14="http://schemas.microsoft.com/office/powerpoint/2010/main" val="1192109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a:bodyPr>
          <a:lstStyle/>
          <a:p>
            <a:pPr marL="177800" indent="-177800" algn="just" rtl="1">
              <a:lnSpc>
                <a:spcPct val="170000"/>
              </a:lnSpc>
              <a:buFontTx/>
              <a:buChar char="-"/>
            </a:pPr>
            <a:r>
              <a:rPr lang="ar-IQ" sz="2400" b="1" dirty="0" smtClean="0">
                <a:cs typeface="+mj-cs"/>
              </a:rPr>
              <a:t>المناخ الملائم</a:t>
            </a:r>
          </a:p>
          <a:p>
            <a:pPr marL="177800" indent="-177800" algn="just" rtl="1">
              <a:lnSpc>
                <a:spcPct val="170000"/>
              </a:lnSpc>
              <a:buFontTx/>
              <a:buChar char="-"/>
            </a:pPr>
            <a:r>
              <a:rPr lang="ar-IQ" sz="2400" dirty="0">
                <a:cs typeface="+mj-cs"/>
              </a:rPr>
              <a:t>تنمو الذرة الحلوة في مختلف الظروف المناخية الا انها تعد من نباتات الجو الحار, وتموت نباتاتها عند تعرضها للصقيع ويضرها الجو البارد, </a:t>
            </a:r>
            <a:endParaRPr lang="ar-IQ" sz="2400" dirty="0" smtClean="0">
              <a:cs typeface="+mj-cs"/>
            </a:endParaRPr>
          </a:p>
          <a:p>
            <a:pPr marL="177800" indent="-177800" algn="just" rtl="1">
              <a:lnSpc>
                <a:spcPct val="170000"/>
              </a:lnSpc>
              <a:buFontTx/>
              <a:buChar char="-"/>
            </a:pPr>
            <a:r>
              <a:rPr lang="ar-IQ" sz="2400" dirty="0" smtClean="0">
                <a:cs typeface="+mj-cs"/>
              </a:rPr>
              <a:t>ويتطلب </a:t>
            </a:r>
            <a:r>
              <a:rPr lang="ar-IQ" sz="2400" dirty="0">
                <a:cs typeface="+mj-cs"/>
              </a:rPr>
              <a:t>انبات بذورها وظهور البادرات فوق سطح التربة ان تكون درجة حرارة التربة اكثر من </a:t>
            </a:r>
            <a:r>
              <a:rPr lang="en-US" sz="2400" dirty="0">
                <a:cs typeface="+mj-cs"/>
              </a:rPr>
              <a:t>10</a:t>
            </a:r>
            <a:r>
              <a:rPr lang="ar-IQ" sz="2400" dirty="0">
                <a:cs typeface="+mj-cs"/>
              </a:rPr>
              <a:t> </a:t>
            </a:r>
            <a:r>
              <a:rPr lang="ar-IQ" sz="2400" dirty="0" smtClean="0">
                <a:cs typeface="+mj-cs"/>
              </a:rPr>
              <a:t>م◦,</a:t>
            </a:r>
          </a:p>
          <a:p>
            <a:pPr marL="177800" indent="-177800" algn="just" rtl="1">
              <a:lnSpc>
                <a:spcPct val="170000"/>
              </a:lnSpc>
              <a:buFontTx/>
              <a:buChar char="-"/>
            </a:pPr>
            <a:r>
              <a:rPr lang="ar-IQ" sz="2400" dirty="0" smtClean="0">
                <a:cs typeface="+mj-cs"/>
              </a:rPr>
              <a:t> </a:t>
            </a:r>
            <a:r>
              <a:rPr lang="ar-IQ" sz="2400" dirty="0">
                <a:cs typeface="+mj-cs"/>
              </a:rPr>
              <a:t>وتتراوح درجة حرارة التربة الملائمة لانبات البذور بين  </a:t>
            </a:r>
            <a:r>
              <a:rPr lang="en-US" sz="2400" dirty="0">
                <a:cs typeface="+mj-cs"/>
              </a:rPr>
              <a:t>16</a:t>
            </a:r>
            <a:r>
              <a:rPr lang="ar-IQ" sz="2400" dirty="0">
                <a:cs typeface="+mj-cs"/>
              </a:rPr>
              <a:t> – </a:t>
            </a:r>
            <a:r>
              <a:rPr lang="en-US" sz="2400" dirty="0">
                <a:cs typeface="+mj-cs"/>
              </a:rPr>
              <a:t>32</a:t>
            </a:r>
            <a:r>
              <a:rPr lang="ar-IQ" sz="2400" dirty="0">
                <a:cs typeface="+mj-cs"/>
              </a:rPr>
              <a:t> </a:t>
            </a:r>
            <a:r>
              <a:rPr lang="ar-IQ" sz="2400" dirty="0" smtClean="0">
                <a:cs typeface="+mj-cs"/>
              </a:rPr>
              <a:t>م</a:t>
            </a:r>
            <a:r>
              <a:rPr lang="ar-IQ" sz="2400" dirty="0" smtClean="0"/>
              <a:t>◦</a:t>
            </a:r>
            <a:r>
              <a:rPr lang="ar-IQ" sz="2400" dirty="0" smtClean="0">
                <a:cs typeface="+mj-cs"/>
              </a:rPr>
              <a:t>, </a:t>
            </a:r>
          </a:p>
          <a:p>
            <a:pPr marL="177800" indent="-177800" algn="just" rtl="1">
              <a:lnSpc>
                <a:spcPct val="170000"/>
              </a:lnSpc>
              <a:buFontTx/>
              <a:buChar char="-"/>
            </a:pPr>
            <a:r>
              <a:rPr lang="ar-IQ" sz="2400" dirty="0" smtClean="0">
                <a:cs typeface="+mj-cs"/>
              </a:rPr>
              <a:t>الا </a:t>
            </a:r>
            <a:r>
              <a:rPr lang="ar-IQ" sz="2400" dirty="0">
                <a:cs typeface="+mj-cs"/>
              </a:rPr>
              <a:t>ان درجة الحرارة المثلى لانبات العديد من اصناف الذرة الحلوة تتراوح </a:t>
            </a:r>
            <a:r>
              <a:rPr lang="en-US" sz="2400" dirty="0" smtClean="0">
                <a:cs typeface="+mj-cs"/>
              </a:rPr>
              <a:t>30</a:t>
            </a:r>
            <a:r>
              <a:rPr lang="ar-IQ" sz="2400" dirty="0" smtClean="0">
                <a:cs typeface="+mj-cs"/>
              </a:rPr>
              <a:t> </a:t>
            </a:r>
            <a:r>
              <a:rPr lang="ar-IQ" sz="2400" dirty="0">
                <a:cs typeface="+mj-cs"/>
              </a:rPr>
              <a:t>– </a:t>
            </a:r>
            <a:r>
              <a:rPr lang="en-US" sz="2400" dirty="0">
                <a:cs typeface="+mj-cs"/>
              </a:rPr>
              <a:t>32</a:t>
            </a:r>
            <a:r>
              <a:rPr lang="ar-IQ" sz="2400" dirty="0">
                <a:cs typeface="+mj-cs"/>
              </a:rPr>
              <a:t> </a:t>
            </a:r>
            <a:r>
              <a:rPr lang="ar-IQ" sz="2400" dirty="0" smtClean="0">
                <a:cs typeface="+mj-cs"/>
              </a:rPr>
              <a:t>م</a:t>
            </a:r>
            <a:r>
              <a:rPr lang="ar-IQ" sz="2400" dirty="0" smtClean="0"/>
              <a:t>◦</a:t>
            </a:r>
            <a:r>
              <a:rPr lang="ar-IQ" sz="2400" dirty="0" smtClean="0">
                <a:cs typeface="+mj-cs"/>
              </a:rPr>
              <a:t>, </a:t>
            </a:r>
          </a:p>
          <a:p>
            <a:pPr marL="177800" indent="-177800" algn="just" rtl="1">
              <a:lnSpc>
                <a:spcPct val="170000"/>
              </a:lnSpc>
              <a:buFontTx/>
              <a:buChar char="-"/>
            </a:pPr>
            <a:endParaRPr lang="en-US" sz="2400" dirty="0" smtClean="0">
              <a:cs typeface="+mj-cs"/>
            </a:endParaRPr>
          </a:p>
          <a:p>
            <a:pPr marL="0" indent="0" algn="just" rtl="1">
              <a:buNone/>
            </a:pPr>
            <a:endParaRPr lang="ar-IQ" dirty="0"/>
          </a:p>
        </p:txBody>
      </p:sp>
    </p:spTree>
    <p:extLst>
      <p:ext uri="{BB962C8B-B14F-4D97-AF65-F5344CB8AC3E}">
        <p14:creationId xmlns:p14="http://schemas.microsoft.com/office/powerpoint/2010/main" val="1199815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الذرة الحلوة</a:t>
            </a:r>
            <a:endParaRPr lang="ar-IQ" sz="3200" b="1" dirty="0"/>
          </a:p>
        </p:txBody>
      </p:sp>
      <p:sp>
        <p:nvSpPr>
          <p:cNvPr id="3" name="Content Placeholder 2"/>
          <p:cNvSpPr>
            <a:spLocks noGrp="1"/>
          </p:cNvSpPr>
          <p:nvPr>
            <p:ph idx="1"/>
          </p:nvPr>
        </p:nvSpPr>
        <p:spPr/>
        <p:txBody>
          <a:bodyPr>
            <a:normAutofit fontScale="92500" lnSpcReduction="20000"/>
          </a:bodyPr>
          <a:lstStyle/>
          <a:p>
            <a:pPr marL="177800" indent="-177800" algn="just" rtl="1">
              <a:lnSpc>
                <a:spcPct val="170000"/>
              </a:lnSpc>
              <a:buFontTx/>
              <a:buChar char="-"/>
            </a:pPr>
            <a:r>
              <a:rPr lang="ar-IQ" sz="2400" b="1" dirty="0" smtClean="0">
                <a:cs typeface="+mj-cs"/>
              </a:rPr>
              <a:t>المناخ الملائم</a:t>
            </a:r>
          </a:p>
          <a:p>
            <a:pPr marL="177800" indent="-177800" algn="just" rtl="1">
              <a:lnSpc>
                <a:spcPct val="170000"/>
              </a:lnSpc>
              <a:buFontTx/>
              <a:buChar char="-"/>
            </a:pPr>
            <a:r>
              <a:rPr lang="ar-IQ" sz="2400" dirty="0" smtClean="0">
                <a:cs typeface="+mj-cs"/>
              </a:rPr>
              <a:t>ويتطلب </a:t>
            </a:r>
            <a:r>
              <a:rPr lang="ar-IQ" sz="2400" dirty="0">
                <a:cs typeface="+mj-cs"/>
              </a:rPr>
              <a:t>نموها ونضجها موسم خال من الصقيع لمدة </a:t>
            </a:r>
            <a:r>
              <a:rPr lang="en-US" sz="2400" dirty="0">
                <a:cs typeface="+mj-cs"/>
              </a:rPr>
              <a:t>85</a:t>
            </a:r>
            <a:r>
              <a:rPr lang="ar-IQ" sz="2400" dirty="0">
                <a:cs typeface="+mj-cs"/>
              </a:rPr>
              <a:t> – </a:t>
            </a:r>
            <a:r>
              <a:rPr lang="en-US" sz="2400" dirty="0">
                <a:cs typeface="+mj-cs"/>
              </a:rPr>
              <a:t>120</a:t>
            </a:r>
            <a:r>
              <a:rPr lang="ar-IQ" sz="2400" dirty="0">
                <a:cs typeface="+mj-cs"/>
              </a:rPr>
              <a:t> يوما ودرجات حرارة بين </a:t>
            </a:r>
            <a:r>
              <a:rPr lang="en-US" sz="2400" dirty="0">
                <a:cs typeface="+mj-cs"/>
              </a:rPr>
              <a:t>16</a:t>
            </a:r>
            <a:r>
              <a:rPr lang="ar-IQ" sz="2400" dirty="0">
                <a:cs typeface="+mj-cs"/>
              </a:rPr>
              <a:t> – </a:t>
            </a:r>
            <a:r>
              <a:rPr lang="en-US" sz="2400" dirty="0">
                <a:cs typeface="+mj-cs"/>
              </a:rPr>
              <a:t>32</a:t>
            </a:r>
            <a:r>
              <a:rPr lang="ar-IQ" sz="2400" dirty="0">
                <a:cs typeface="+mj-cs"/>
              </a:rPr>
              <a:t> </a:t>
            </a:r>
            <a:r>
              <a:rPr lang="ar-IQ" sz="2400" dirty="0" smtClean="0">
                <a:cs typeface="+mj-cs"/>
              </a:rPr>
              <a:t>م</a:t>
            </a:r>
            <a:r>
              <a:rPr lang="ar-IQ" sz="2400" dirty="0" smtClean="0"/>
              <a:t>◦</a:t>
            </a:r>
            <a:r>
              <a:rPr lang="ar-IQ" sz="2400" dirty="0" smtClean="0">
                <a:cs typeface="+mj-cs"/>
              </a:rPr>
              <a:t> </a:t>
            </a:r>
            <a:r>
              <a:rPr lang="ar-IQ" sz="2400" dirty="0">
                <a:cs typeface="+mj-cs"/>
              </a:rPr>
              <a:t>خلال الموسم , </a:t>
            </a:r>
            <a:endParaRPr lang="ar-IQ" sz="2400" dirty="0" smtClean="0">
              <a:cs typeface="+mj-cs"/>
            </a:endParaRPr>
          </a:p>
          <a:p>
            <a:pPr marL="177800" indent="-177800" algn="just" rtl="1">
              <a:lnSpc>
                <a:spcPct val="170000"/>
              </a:lnSpc>
              <a:buFontTx/>
              <a:buChar char="-"/>
            </a:pPr>
            <a:r>
              <a:rPr lang="ar-IQ" sz="2400" dirty="0" smtClean="0">
                <a:cs typeface="+mj-cs"/>
              </a:rPr>
              <a:t>ويجب </a:t>
            </a:r>
            <a:r>
              <a:rPr lang="ar-IQ" sz="2400" dirty="0">
                <a:cs typeface="+mj-cs"/>
              </a:rPr>
              <a:t>ان لاتزيد درجة الحرارة عن </a:t>
            </a:r>
            <a:r>
              <a:rPr lang="en-US" sz="2400" dirty="0">
                <a:cs typeface="+mj-cs"/>
              </a:rPr>
              <a:t>35</a:t>
            </a:r>
            <a:r>
              <a:rPr lang="ar-IQ" sz="2400" dirty="0" smtClean="0">
                <a:cs typeface="+mj-cs"/>
              </a:rPr>
              <a:t>م</a:t>
            </a:r>
            <a:r>
              <a:rPr lang="ar-IQ" sz="2400" dirty="0" smtClean="0"/>
              <a:t>◦</a:t>
            </a:r>
            <a:r>
              <a:rPr lang="ar-IQ" sz="2400" dirty="0" smtClean="0">
                <a:cs typeface="+mj-cs"/>
              </a:rPr>
              <a:t> </a:t>
            </a:r>
            <a:r>
              <a:rPr lang="ar-IQ" sz="2400" dirty="0">
                <a:cs typeface="+mj-cs"/>
              </a:rPr>
              <a:t>لان ذلك يعيق عملية الاخصاب إذ يؤدي الى عقم حبوب اللقاح وانتاج عرانيس قليلة البذور</a:t>
            </a:r>
            <a:r>
              <a:rPr lang="ar-IQ" sz="2400" dirty="0" smtClean="0">
                <a:cs typeface="+mj-cs"/>
              </a:rPr>
              <a:t>،</a:t>
            </a:r>
          </a:p>
          <a:p>
            <a:pPr marL="177800" indent="-177800" algn="just" rtl="1">
              <a:lnSpc>
                <a:spcPct val="170000"/>
              </a:lnSpc>
              <a:buFontTx/>
              <a:buChar char="-"/>
            </a:pPr>
            <a:r>
              <a:rPr lang="ar-IQ" sz="2400" dirty="0" smtClean="0">
                <a:cs typeface="+mj-cs"/>
              </a:rPr>
              <a:t> </a:t>
            </a:r>
            <a:r>
              <a:rPr lang="ar-IQ" sz="2400" dirty="0">
                <a:cs typeface="+mj-cs"/>
              </a:rPr>
              <a:t>كما تؤثر درجات الحرارة المرتفعة على معدل تحول السكريات الى نشأ وتسبب خفض نوعية الحبوب، </a:t>
            </a:r>
            <a:endParaRPr lang="ar-IQ" sz="2400" dirty="0" smtClean="0">
              <a:cs typeface="+mj-cs"/>
            </a:endParaRPr>
          </a:p>
          <a:p>
            <a:pPr marL="177800" indent="-177800" algn="just" rtl="1">
              <a:lnSpc>
                <a:spcPct val="170000"/>
              </a:lnSpc>
              <a:buFontTx/>
              <a:buChar char="-"/>
            </a:pPr>
            <a:r>
              <a:rPr lang="ar-IQ" sz="2400" dirty="0" smtClean="0">
                <a:cs typeface="+mj-cs"/>
              </a:rPr>
              <a:t>ويشجع </a:t>
            </a:r>
            <a:r>
              <a:rPr lang="ar-IQ" sz="2400" dirty="0">
                <a:cs typeface="+mj-cs"/>
              </a:rPr>
              <a:t>التفاوت بين درجة حرارة الليل والنهار على تكوين الخلفات.</a:t>
            </a:r>
            <a:endParaRPr lang="en-US" sz="2400" dirty="0">
              <a:cs typeface="+mj-cs"/>
            </a:endParaRPr>
          </a:p>
          <a:p>
            <a:pPr marL="177800" indent="-177800" algn="just" rtl="1">
              <a:lnSpc>
                <a:spcPct val="170000"/>
              </a:lnSpc>
              <a:buFontTx/>
              <a:buChar char="-"/>
            </a:pPr>
            <a:endParaRPr lang="en-US" sz="2400" dirty="0" smtClean="0">
              <a:cs typeface="+mj-cs"/>
            </a:endParaRPr>
          </a:p>
          <a:p>
            <a:pPr marL="0" indent="0" algn="just" rtl="1">
              <a:buNone/>
            </a:pPr>
            <a:endParaRPr lang="ar-IQ" dirty="0"/>
          </a:p>
        </p:txBody>
      </p:sp>
    </p:spTree>
    <p:extLst>
      <p:ext uri="{BB962C8B-B14F-4D97-AF65-F5344CB8AC3E}">
        <p14:creationId xmlns:p14="http://schemas.microsoft.com/office/powerpoint/2010/main" val="3993813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2512</Words>
  <Application>Microsoft Office PowerPoint</Application>
  <PresentationFormat>On-screen Show (4:3)</PresentationFormat>
  <Paragraphs>226</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  العائلة  النيجلية  Graminae  </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lpstr>الذرة الحلوة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العائلة  العليقية: Morning – Glory Fnaliy or Convolvulaceae   </dc:title>
  <dc:creator>Dr.Nawal</dc:creator>
  <cp:lastModifiedBy>ابو نادية</cp:lastModifiedBy>
  <cp:revision>35</cp:revision>
  <dcterms:created xsi:type="dcterms:W3CDTF">2006-08-16T00:00:00Z</dcterms:created>
  <dcterms:modified xsi:type="dcterms:W3CDTF">2012-06-02T21:27:54Z</dcterms:modified>
</cp:coreProperties>
</file>